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 id="214748367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Lst>
  <p:sldSz cy="5143500" cx="9144000"/>
  <p:notesSz cx="6858000" cy="9144000"/>
  <p:embeddedFontLst>
    <p:embeddedFont>
      <p:font typeface="Raleway"/>
      <p:regular r:id="rId58"/>
      <p:bold r:id="rId59"/>
      <p:italic r:id="rId60"/>
      <p:boldItalic r:id="rId61"/>
    </p:embeddedFont>
    <p:embeddedFont>
      <p:font typeface="Raleway Thin"/>
      <p:regular r:id="rId62"/>
      <p:bold r:id="rId63"/>
      <p:italic r:id="rId64"/>
      <p:boldItalic r:id="rId65"/>
    </p:embeddedFont>
    <p:embeddedFont>
      <p:font typeface="Raleway Black"/>
      <p:bold r:id="rId66"/>
      <p:boldItalic r:id="rId67"/>
    </p:embeddedFont>
    <p:embeddedFont>
      <p:font typeface="Pacifico"/>
      <p:regular r:id="rId68"/>
    </p:embeddedFont>
    <p:embeddedFont>
      <p:font typeface="Raleway Medium"/>
      <p:regular r:id="rId69"/>
      <p:bold r:id="rId70"/>
      <p:italic r:id="rId71"/>
      <p:boldItalic r:id="rId72"/>
    </p:embeddedFont>
    <p:embeddedFont>
      <p:font typeface="Alfa Slab One"/>
      <p:regular r:id="rId73"/>
    </p:embeddedFont>
    <p:embeddedFont>
      <p:font typeface="Oswald ExtraLight"/>
      <p:regular r:id="rId74"/>
      <p:bold r:id="rId75"/>
    </p:embeddedFont>
    <p:embeddedFont>
      <p:font typeface="Lato"/>
      <p:regular r:id="rId76"/>
      <p:bold r:id="rId77"/>
      <p:italic r:id="rId78"/>
      <p:boldItalic r:id="rId79"/>
    </p:embeddedFont>
    <p:embeddedFont>
      <p:font typeface="Oswald Light"/>
      <p:regular r:id="rId80"/>
      <p:bold r:id="rId81"/>
    </p:embeddedFont>
    <p:embeddedFont>
      <p:font typeface="Lato Light"/>
      <p:regular r:id="rId82"/>
      <p:bold r:id="rId83"/>
      <p:italic r:id="rId84"/>
      <p:boldItalic r:id="rId85"/>
    </p:embeddedFont>
    <p:embeddedFont>
      <p:font typeface="Raleway Light"/>
      <p:regular r:id="rId86"/>
      <p:bold r:id="rId87"/>
      <p:italic r:id="rId88"/>
      <p:boldItalic r:id="rId89"/>
    </p:embeddedFont>
    <p:embeddedFont>
      <p:font typeface="Syncopate"/>
      <p:regular r:id="rId90"/>
      <p:bold r:id="rId91"/>
    </p:embeddedFont>
    <p:embeddedFont>
      <p:font typeface="Oswald"/>
      <p:regular r:id="rId92"/>
      <p:bold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BBF3C9-E935-476C-8F73-32B990C95294}">
  <a:tblStyle styleId="{75BBF3C9-E935-476C-8F73-32B990C952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LatoLight-italic.fntdata"/><Relationship Id="rId83" Type="http://schemas.openxmlformats.org/officeDocument/2006/relationships/font" Target="fonts/LatoLight-bold.fntdata"/><Relationship Id="rId42" Type="http://schemas.openxmlformats.org/officeDocument/2006/relationships/slide" Target="slides/slide34.xml"/><Relationship Id="rId86" Type="http://schemas.openxmlformats.org/officeDocument/2006/relationships/font" Target="fonts/RalewayLight-regular.fntdata"/><Relationship Id="rId41" Type="http://schemas.openxmlformats.org/officeDocument/2006/relationships/slide" Target="slides/slide33.xml"/><Relationship Id="rId85" Type="http://schemas.openxmlformats.org/officeDocument/2006/relationships/font" Target="fonts/LatoLight-boldItalic.fntdata"/><Relationship Id="rId44" Type="http://schemas.openxmlformats.org/officeDocument/2006/relationships/slide" Target="slides/slide36.xml"/><Relationship Id="rId88" Type="http://schemas.openxmlformats.org/officeDocument/2006/relationships/font" Target="fonts/RalewayLight-italic.fntdata"/><Relationship Id="rId43" Type="http://schemas.openxmlformats.org/officeDocument/2006/relationships/slide" Target="slides/slide35.xml"/><Relationship Id="rId87" Type="http://schemas.openxmlformats.org/officeDocument/2006/relationships/font" Target="fonts/RalewayLight-bold.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RalewayLight-boldItalic.fntdata"/><Relationship Id="rId80" Type="http://schemas.openxmlformats.org/officeDocument/2006/relationships/font" Target="fonts/OswaldLight-regular.fntdata"/><Relationship Id="rId82" Type="http://schemas.openxmlformats.org/officeDocument/2006/relationships/font" Target="fonts/LatoLight-regular.fntdata"/><Relationship Id="rId81" Type="http://schemas.openxmlformats.org/officeDocument/2006/relationships/font" Target="fonts/Oswald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AlfaSlabOne-regular.fntdata"/><Relationship Id="rId72" Type="http://schemas.openxmlformats.org/officeDocument/2006/relationships/font" Target="fonts/RalewayMedium-boldItalic.fntdata"/><Relationship Id="rId31" Type="http://schemas.openxmlformats.org/officeDocument/2006/relationships/slide" Target="slides/slide23.xml"/><Relationship Id="rId75" Type="http://schemas.openxmlformats.org/officeDocument/2006/relationships/font" Target="fonts/OswaldExtraLight-bold.fntdata"/><Relationship Id="rId30" Type="http://schemas.openxmlformats.org/officeDocument/2006/relationships/slide" Target="slides/slide22.xml"/><Relationship Id="rId74" Type="http://schemas.openxmlformats.org/officeDocument/2006/relationships/font" Target="fonts/OswaldExtraLight-regular.fntdata"/><Relationship Id="rId33" Type="http://schemas.openxmlformats.org/officeDocument/2006/relationships/slide" Target="slides/slide25.xml"/><Relationship Id="rId77" Type="http://schemas.openxmlformats.org/officeDocument/2006/relationships/font" Target="fonts/Lato-bold.fntdata"/><Relationship Id="rId32" Type="http://schemas.openxmlformats.org/officeDocument/2006/relationships/slide" Target="slides/slide24.xml"/><Relationship Id="rId76" Type="http://schemas.openxmlformats.org/officeDocument/2006/relationships/font" Target="fonts/Lato-regular.fntdata"/><Relationship Id="rId35" Type="http://schemas.openxmlformats.org/officeDocument/2006/relationships/slide" Target="slides/slide27.xml"/><Relationship Id="rId79" Type="http://schemas.openxmlformats.org/officeDocument/2006/relationships/font" Target="fonts/Lato-boldItalic.fntdata"/><Relationship Id="rId34" Type="http://schemas.openxmlformats.org/officeDocument/2006/relationships/slide" Target="slides/slide26.xml"/><Relationship Id="rId78" Type="http://schemas.openxmlformats.org/officeDocument/2006/relationships/font" Target="fonts/Lato-italic.fntdata"/><Relationship Id="rId71" Type="http://schemas.openxmlformats.org/officeDocument/2006/relationships/font" Target="fonts/RalewayMedium-italic.fntdata"/><Relationship Id="rId70" Type="http://schemas.openxmlformats.org/officeDocument/2006/relationships/font" Target="fonts/RalewayMedium-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alewayThin-regular.fntdata"/><Relationship Id="rId61" Type="http://schemas.openxmlformats.org/officeDocument/2006/relationships/font" Target="fonts/Raleway-boldItalic.fntdata"/><Relationship Id="rId20" Type="http://schemas.openxmlformats.org/officeDocument/2006/relationships/slide" Target="slides/slide12.xml"/><Relationship Id="rId64" Type="http://schemas.openxmlformats.org/officeDocument/2006/relationships/font" Target="fonts/RalewayThin-italic.fntdata"/><Relationship Id="rId63" Type="http://schemas.openxmlformats.org/officeDocument/2006/relationships/font" Target="fonts/RalewayThin-bold.fntdata"/><Relationship Id="rId22" Type="http://schemas.openxmlformats.org/officeDocument/2006/relationships/slide" Target="slides/slide14.xml"/><Relationship Id="rId66" Type="http://schemas.openxmlformats.org/officeDocument/2006/relationships/font" Target="fonts/RalewayBlack-bold.fntdata"/><Relationship Id="rId21" Type="http://schemas.openxmlformats.org/officeDocument/2006/relationships/slide" Target="slides/slide13.xml"/><Relationship Id="rId65" Type="http://schemas.openxmlformats.org/officeDocument/2006/relationships/font" Target="fonts/RalewayThin-boldItalic.fntdata"/><Relationship Id="rId24" Type="http://schemas.openxmlformats.org/officeDocument/2006/relationships/slide" Target="slides/slide16.xml"/><Relationship Id="rId68" Type="http://schemas.openxmlformats.org/officeDocument/2006/relationships/font" Target="fonts/Pacifico-regular.fntdata"/><Relationship Id="rId23" Type="http://schemas.openxmlformats.org/officeDocument/2006/relationships/slide" Target="slides/slide15.xml"/><Relationship Id="rId67" Type="http://schemas.openxmlformats.org/officeDocument/2006/relationships/font" Target="fonts/RalewayBlack-boldItalic.fntdata"/><Relationship Id="rId60" Type="http://schemas.openxmlformats.org/officeDocument/2006/relationships/font" Target="fonts/Raleway-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alewayMedium-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Syncopate-bold.fntdata"/><Relationship Id="rId90" Type="http://schemas.openxmlformats.org/officeDocument/2006/relationships/font" Target="fonts/Syncopate-regular.fntdata"/><Relationship Id="rId93" Type="http://schemas.openxmlformats.org/officeDocument/2006/relationships/font" Target="fonts/Oswald-bold.fntdata"/><Relationship Id="rId92" Type="http://schemas.openxmlformats.org/officeDocument/2006/relationships/font" Target="fonts/Oswald-regular.fntdata"/><Relationship Id="rId15" Type="http://schemas.openxmlformats.org/officeDocument/2006/relationships/slide" Target="slides/slide7.xml"/><Relationship Id="rId59" Type="http://schemas.openxmlformats.org/officeDocument/2006/relationships/font" Target="fonts/Raleway-bold.fntdata"/><Relationship Id="rId14" Type="http://schemas.openxmlformats.org/officeDocument/2006/relationships/slide" Target="slides/slide6.xml"/><Relationship Id="rId58" Type="http://schemas.openxmlformats.org/officeDocument/2006/relationships/font" Target="fonts/Raleway-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at.openai.com/share/4e8e4b45-ddd7-4c38-9e75-857430f57ea1"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ety.com/blog/education-on-resume#:~:text=Where%20Should%20Education%20Go%20on,most%20recent%20degree%20goes%20first" TargetMode="External"/><Relationship Id="rId3" Type="http://schemas.openxmlformats.org/officeDocument/2006/relationships/hyperlink" Target="https://ccd.rice.edu/sites/g/files/bxs3401/files/inline-files/resumewriting.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lideplayer.com/slide/8104456/"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lideplayer.com/slide/8104456/"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lideplayer.com/slide/8104456/"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eofthrivability.com/files/2019/01/1yzgJ-66YvsokIvqw93jiJQ.pn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essbooks.bccampus.ca/technicalwriting/part/documentdesign/" TargetMode="External"/><Relationship Id="rId3" Type="http://schemas.openxmlformats.org/officeDocument/2006/relationships/hyperlink" Target="https://edis.ifas.ufl.edu/publication/WC127"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muse.com/advice/questions-to-ask-at-career-fair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at.openai.com/share/4e8e4b45-ddd7-4c38-9e75-857430f57ea1"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at.openai.com/share/4e8e4b45-ddd7-4c38-9e75-857430f57ea1"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rserookie.com/how-to-ride-a-horse-for-beginner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6b3ae3c1e_0_1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6b3ae3c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63c54d026_0_29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63c54d026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from: </a:t>
            </a:r>
            <a:r>
              <a:rPr lang="en"/>
              <a:t>https://saylordotorg.github.io/text_business-information-systems-design-an-app-for-that/s07-01-c-r-a-p-principles-of-graphic-.html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2a0ec284fc_0_9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2a0ec284f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6b3ae3c1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6b3ae3c1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typography from Markel and Selber p. 162; wardrobe metaphor from: </a:t>
            </a:r>
            <a:r>
              <a:rPr lang="en">
                <a:solidFill>
                  <a:schemeClr val="dk1"/>
                </a:solidFill>
              </a:rPr>
              <a:t>OpenAI. (2023). </a:t>
            </a:r>
            <a:r>
              <a:rPr i="1" lang="en">
                <a:solidFill>
                  <a:schemeClr val="dk1"/>
                </a:solidFill>
              </a:rPr>
              <a:t>ChatGPT</a:t>
            </a:r>
            <a:r>
              <a:rPr lang="en">
                <a:solidFill>
                  <a:schemeClr val="dk1"/>
                </a:solidFill>
              </a:rPr>
              <a:t> (September 25 Version) [Large language model]. </a:t>
            </a:r>
            <a:r>
              <a:rPr lang="en" u="sng">
                <a:solidFill>
                  <a:schemeClr val="hlink"/>
                </a:solidFill>
                <a:hlinkClick r:id="rId2"/>
              </a:rPr>
              <a:t>https://chat.openai.com/share/4e8e4b45-ddd7-4c38-9e75-857430f57ea1</a:t>
            </a:r>
            <a:r>
              <a:rPr lang="en">
                <a:solidFill>
                  <a:schemeClr val="dk1"/>
                </a:solidFill>
              </a:rP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d4471628a_0_19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d4471628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dca672e6b_0_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7dca672e6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6b3ae3c1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6b3ae3c1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https://zety.com/blog/education-on-resume#:~:text=Where%20Should%20Education%20Go%20on,most%20recent%20degree%20goes%20first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chrome-extension://efaidnbmnnnibpcajpcglclefindmkaj/</a:t>
            </a:r>
            <a:r>
              <a:rPr lang="en" u="sng">
                <a:solidFill>
                  <a:schemeClr val="hlink"/>
                </a:solidFill>
                <a:hlinkClick r:id="rId3"/>
              </a:rPr>
              <a:t>https://ccd.rice.edu/sites/g/files/bxs3401/files/inline-files/resumewriting.pdf</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63c54d026_0_30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63c54d026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swald ExtraLight"/>
                <a:ea typeface="Oswald ExtraLight"/>
                <a:cs typeface="Oswald ExtraLight"/>
                <a:sym typeface="Oswald ExtraLight"/>
              </a:rPr>
              <a:t>Adapted from Robin Williams’ The Non-designer Design Book</a:t>
            </a:r>
            <a:endParaRPr>
              <a:solidFill>
                <a:schemeClr val="dk1"/>
              </a:solidFill>
              <a:latin typeface="Oswald ExtraLight"/>
              <a:ea typeface="Oswald ExtraLight"/>
              <a:cs typeface="Oswald ExtraLight"/>
              <a:sym typeface="Oswald ExtraLight"/>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6b3ae3c1e_0_38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66b3ae3c1e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swald ExtraLight"/>
                <a:ea typeface="Oswald ExtraLight"/>
                <a:cs typeface="Oswald ExtraLight"/>
                <a:sym typeface="Oswald ExtraLight"/>
              </a:rPr>
              <a:t>Adapted from Robin Williams’ The Non-designer Design Book</a:t>
            </a:r>
            <a:endParaRPr>
              <a:solidFill>
                <a:schemeClr val="dk1"/>
              </a:solidFill>
              <a:latin typeface="Oswald ExtraLight"/>
              <a:ea typeface="Oswald ExtraLight"/>
              <a:cs typeface="Oswald ExtraLight"/>
              <a:sym typeface="Oswald ExtraLight"/>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dca672e6b_0_6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7dca672e6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2a0ec284fc_0_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2a0ec284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adapted from: https://slideplayer.com/slide/8104456/</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6b3ae3c1e_0_39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6b3ae3c1e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66b3ae3c1e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66b3ae3c1e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f63c54d026_0_3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63c54d026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from:</a:t>
            </a:r>
            <a:r>
              <a:rPr lang="en" u="sng">
                <a:solidFill>
                  <a:schemeClr val="hlink"/>
                </a:solidFill>
                <a:hlinkClick r:id="rId2"/>
              </a:rPr>
              <a:t>https://slideplayer.com/slide/8104456/</a:t>
            </a:r>
            <a:r>
              <a:rPr lang="e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6b3ae3c1e_0_50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6b3ae3c1e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from:</a:t>
            </a:r>
            <a:r>
              <a:rPr lang="en" u="sng">
                <a:solidFill>
                  <a:schemeClr val="hlink"/>
                </a:solidFill>
                <a:hlinkClick r:id="rId2"/>
              </a:rPr>
              <a:t>https://slideplayer.com/slide/8104456/</a:t>
            </a: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63c54d026_0_33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63c54d026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from:</a:t>
            </a:r>
            <a:r>
              <a:rPr lang="en" u="sng">
                <a:solidFill>
                  <a:schemeClr val="hlink"/>
                </a:solidFill>
                <a:hlinkClick r:id="rId2"/>
              </a:rPr>
              <a:t>https://slideplayer.com/slide/8104456/</a:t>
            </a:r>
            <a:r>
              <a:rPr lang="e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7ded6fe438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7ded6fe43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8b0bfb8399_0_43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8b0bfb8399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75bf5243a_0_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e75bf5243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2a0ec284fc_0_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2a0ec284f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66b3ae3c1e_0_8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66b3ae3c1e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a0ec284fc_0_9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2a0ec284f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66b3ae3c1e_0_8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66b3ae3c1e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66b3ae3c1e_0_8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66b3ae3c1e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f63c54d026_0_24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f63c54d02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2a0ec284fc_0_4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2a0ec284f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2a0ec284fc_0_5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2a0ec284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a0ec284fc_0_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2a0ec284f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2a0ec284fc_0_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2a0ec284f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2a0ec284fc_0_7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2a0ec284f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2a0ec284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2a0ec284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2a0ec284f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2a0ec284f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https://ageofthrivability.com/files/2019/01/1yzgJ-66YvsokIvqw93jiJQ.png</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7d4471628a_0_2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7d4471628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https://pressbooks.bccampus.ca/technicalwriting/part/documentdesign/</a:t>
            </a:r>
            <a:r>
              <a:rPr lang="en"/>
              <a:t> </a:t>
            </a:r>
            <a:endParaRPr/>
          </a:p>
          <a:p>
            <a:pPr indent="0" lvl="0" marL="0" rtl="0" algn="l">
              <a:spcBef>
                <a:spcPts val="0"/>
              </a:spcBef>
              <a:spcAft>
                <a:spcPts val="0"/>
              </a:spcAft>
              <a:buNone/>
            </a:pPr>
            <a:r>
              <a:rPr lang="en"/>
              <a:t>From: </a:t>
            </a:r>
            <a:r>
              <a:rPr lang="en" u="sng">
                <a:solidFill>
                  <a:schemeClr val="hlink"/>
                </a:solidFill>
                <a:hlinkClick r:id="rId3"/>
              </a:rPr>
              <a:t>https://edis.ifas.ufl.edu/publication/WC127</a:t>
            </a:r>
            <a:r>
              <a:rPr lang="en"/>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2a0ec284fc_0_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2a0ec284f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https://www.themuse.com/advice/questions-to-ask-at-career-fairs</a:t>
            </a:r>
            <a:r>
              <a:rPr lang="en"/>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a0ec284fc_0_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2a0ec284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e75bf5243a_0_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e75bf5243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2a0ec284fc_0_3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2a0ec284f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66b3ae3c1e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66b3ae3c1e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typography from Markel and Selber p. 162; wardrobe metaphor from: </a:t>
            </a:r>
            <a:r>
              <a:rPr lang="en">
                <a:solidFill>
                  <a:schemeClr val="dk1"/>
                </a:solidFill>
              </a:rPr>
              <a:t>OpenAI. (2023). </a:t>
            </a:r>
            <a:r>
              <a:rPr i="1" lang="en">
                <a:solidFill>
                  <a:schemeClr val="dk1"/>
                </a:solidFill>
              </a:rPr>
              <a:t>ChatGPT</a:t>
            </a:r>
            <a:r>
              <a:rPr lang="en">
                <a:solidFill>
                  <a:schemeClr val="dk1"/>
                </a:solidFill>
              </a:rPr>
              <a:t> (September 25 Version) [Large language model]. </a:t>
            </a:r>
            <a:r>
              <a:rPr lang="en" u="sng">
                <a:solidFill>
                  <a:schemeClr val="hlink"/>
                </a:solidFill>
                <a:hlinkClick r:id="rId2"/>
              </a:rPr>
              <a:t>https://chat.openai.com/share/4e8e4b45-ddd7-4c38-9e75-857430f57ea1</a:t>
            </a:r>
            <a:r>
              <a:rPr lang="en">
                <a:solidFill>
                  <a:schemeClr val="dk1"/>
                </a:solidFill>
              </a:rPr>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66b3ae3c1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66b3ae3c1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typography from Markel and Selber p. 162; wardrobe metaphor from: </a:t>
            </a:r>
            <a:r>
              <a:rPr lang="en">
                <a:solidFill>
                  <a:schemeClr val="dk1"/>
                </a:solidFill>
              </a:rPr>
              <a:t>OpenAI. (2023). </a:t>
            </a:r>
            <a:r>
              <a:rPr i="1" lang="en">
                <a:solidFill>
                  <a:schemeClr val="dk1"/>
                </a:solidFill>
              </a:rPr>
              <a:t>ChatGPT</a:t>
            </a:r>
            <a:r>
              <a:rPr lang="en">
                <a:solidFill>
                  <a:schemeClr val="dk1"/>
                </a:solidFill>
              </a:rPr>
              <a:t> (September 25 Version) [Large language model]. </a:t>
            </a:r>
            <a:r>
              <a:rPr lang="en" u="sng">
                <a:solidFill>
                  <a:schemeClr val="hlink"/>
                </a:solidFill>
                <a:hlinkClick r:id="rId2"/>
              </a:rPr>
              <a:t>https://chat.openai.com/share/4e8e4b45-ddd7-4c38-9e75-857430f57ea1</a:t>
            </a:r>
            <a:r>
              <a:rPr lang="en">
                <a:solidFill>
                  <a:schemeClr val="dk1"/>
                </a:solidFill>
              </a:rPr>
              <a:t>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7d4471628a_0_2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7d4471628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7d4471628a_0_2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7d4471628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7d4471628a_0_24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7d4471628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7d4471628a_0_25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7d4471628a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6b3ae3c1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6b3ae3c1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6b3ae3c1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6b3ae3c1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 quote example from: </a:t>
            </a:r>
            <a:r>
              <a:rPr lang="en" u="sng">
                <a:solidFill>
                  <a:schemeClr val="hlink"/>
                </a:solidFill>
                <a:hlinkClick r:id="rId2"/>
              </a:rPr>
              <a:t>https://horserookie.com/how-to-ride-a-horse-for-beginners/</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6b3ae3c1e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6b3ae3c1e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6b3ae3c1e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6b3ae3c1e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7daa7abe8c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7daa7abe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Oswald Light"/>
              <a:buNone/>
              <a:defRPr sz="12000">
                <a:latin typeface="Oswald Light"/>
                <a:ea typeface="Oswald Light"/>
                <a:cs typeface="Oswald Light"/>
                <a:sym typeface="Oswald Light"/>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y "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95" name="Shape 95"/>
        <p:cNvGrpSpPr/>
        <p:nvPr/>
      </p:nvGrpSpPr>
      <p:grpSpPr>
        <a:xfrm>
          <a:off x="0" y="0"/>
          <a:ext cx="0" cy="0"/>
          <a:chOff x="0" y="0"/>
          <a:chExt cx="0" cy="0"/>
        </a:xfrm>
      </p:grpSpPr>
      <p:sp>
        <p:nvSpPr>
          <p:cNvPr id="96" name="Google Shape;96;p2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rmAutofit/>
          </a:bodyPr>
          <a:lstStyle>
            <a:lvl1pPr indent="0" lvl="0" mar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97" name="Google Shape;97;p25"/>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rm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12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12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12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12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12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12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12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1200"/>
              </a:spcBef>
              <a:spcAft>
                <a:spcPts val="120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98" name="Google Shape;98;p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lnSpcReduction="10000"/>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Font typeface="Oswald"/>
              <a:buNone/>
              <a:defRPr sz="4200">
                <a:latin typeface="Oswald"/>
                <a:ea typeface="Oswald"/>
                <a:cs typeface="Oswald"/>
                <a:sym typeface="Oswal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Raleway Light"/>
              <a:buNone/>
              <a:defRPr sz="2100">
                <a:latin typeface="Raleway Light"/>
                <a:ea typeface="Raleway Light"/>
                <a:cs typeface="Raleway Light"/>
                <a:sym typeface="Raleway Ligh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Font typeface="Raleway"/>
              <a:buChar char="●"/>
              <a:defRPr>
                <a:latin typeface="Raleway"/>
                <a:ea typeface="Raleway"/>
                <a:cs typeface="Raleway"/>
                <a:sym typeface="Raleway"/>
              </a:defRPr>
            </a:lvl1pPr>
            <a:lvl2pPr indent="-317500" lvl="1" marL="914400">
              <a:spcBef>
                <a:spcPts val="0"/>
              </a:spcBef>
              <a:spcAft>
                <a:spcPts val="0"/>
              </a:spcAft>
              <a:buSzPts val="1400"/>
              <a:buFont typeface="Raleway Light"/>
              <a:buChar char="○"/>
              <a:defRPr>
                <a:latin typeface="Raleway Light"/>
                <a:ea typeface="Raleway Light"/>
                <a:cs typeface="Raleway Light"/>
                <a:sym typeface="Raleway Light"/>
              </a:defRPr>
            </a:lvl2pPr>
            <a:lvl3pPr indent="-317500" lvl="2" marL="1371600">
              <a:spcBef>
                <a:spcPts val="0"/>
              </a:spcBef>
              <a:spcAft>
                <a:spcPts val="0"/>
              </a:spcAft>
              <a:buSzPts val="1400"/>
              <a:buFont typeface="Oswald Light"/>
              <a:buChar char="■"/>
              <a:defRPr>
                <a:latin typeface="Oswald Light"/>
                <a:ea typeface="Oswald Light"/>
                <a:cs typeface="Oswald Light"/>
                <a:sym typeface="Oswald Light"/>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Alfa Slab One"/>
              <a:buNone/>
              <a:defRPr>
                <a:latin typeface="Alfa Slab One"/>
                <a:ea typeface="Alfa Slab One"/>
                <a:cs typeface="Alfa Slab One"/>
                <a:sym typeface="Alfa Slab 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www.youtube.com/watch?v=AXpxZMRM1EY" TargetMode="Externa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docs.google.com/document/d/1syk81Qj78qgkkVhmG9zKOJvdShL2bMdmwrVg-KctTUU/edit?usp=shar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docs.google.com/document/d/1GRbkLJddpW7vbY9XxpIrwk6qAH0RBRbF7cX9WhAIc7Y/edit?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www.themuse.com/advice/internship-interview-thank-you-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s://www.distinctiveresumetemplates.com/the-truth-about-using-tables-in-resumes-ats-compatibilit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Resume Design</a:t>
            </a:r>
            <a:endParaRPr/>
          </a:p>
        </p:txBody>
      </p:sp>
      <p:sp>
        <p:nvSpPr>
          <p:cNvPr id="108" name="Google Shape;108;p28"/>
          <p:cNvSpPr txBox="1"/>
          <p:nvPr>
            <p:ph idx="1" type="subTitle"/>
          </p:nvPr>
        </p:nvSpPr>
        <p:spPr>
          <a:xfrm>
            <a:off x="453350" y="2803075"/>
            <a:ext cx="4045200" cy="12351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852"/>
              <a:buNone/>
            </a:pPr>
            <a:r>
              <a:rPr lang="en" sz="1927">
                <a:solidFill>
                  <a:schemeClr val="dk1"/>
                </a:solidFill>
              </a:rPr>
              <a:t>Jan 28, 2025</a:t>
            </a:r>
            <a:endParaRPr sz="1927">
              <a:solidFill>
                <a:schemeClr val="dk1"/>
              </a:solidFill>
            </a:endParaRPr>
          </a:p>
          <a:p>
            <a:pPr indent="0" lvl="0" marL="0" rtl="0" algn="ctr">
              <a:lnSpc>
                <a:spcPct val="80000"/>
              </a:lnSpc>
              <a:spcBef>
                <a:spcPts val="0"/>
              </a:spcBef>
              <a:spcAft>
                <a:spcPts val="0"/>
              </a:spcAft>
              <a:buSzPts val="852"/>
              <a:buNone/>
            </a:pPr>
            <a:r>
              <a:rPr lang="en" sz="1927">
                <a:solidFill>
                  <a:schemeClr val="dk1"/>
                </a:solidFill>
              </a:rPr>
              <a:t>Engi 501</a:t>
            </a:r>
            <a:endParaRPr sz="1927">
              <a:solidFill>
                <a:schemeClr val="dk1"/>
              </a:solidFill>
            </a:endParaRPr>
          </a:p>
          <a:p>
            <a:pPr indent="0" lvl="0" marL="0" rtl="0" algn="ctr">
              <a:lnSpc>
                <a:spcPct val="80000"/>
              </a:lnSpc>
              <a:spcBef>
                <a:spcPts val="0"/>
              </a:spcBef>
              <a:spcAft>
                <a:spcPts val="0"/>
              </a:spcAft>
              <a:buSzPts val="852"/>
              <a:buNone/>
            </a:pPr>
            <a:r>
              <a:t/>
            </a:r>
            <a:endParaRPr sz="1927">
              <a:solidFill>
                <a:schemeClr val="dk1"/>
              </a:solidFill>
            </a:endParaRPr>
          </a:p>
          <a:p>
            <a:pPr indent="0" lvl="0" marL="0" rtl="0" algn="ctr">
              <a:lnSpc>
                <a:spcPct val="80000"/>
              </a:lnSpc>
              <a:spcBef>
                <a:spcPts val="0"/>
              </a:spcBef>
              <a:spcAft>
                <a:spcPts val="0"/>
              </a:spcAft>
              <a:buSzPts val="852"/>
              <a:buNone/>
            </a:pPr>
            <a:r>
              <a:rPr lang="en" sz="1927">
                <a:solidFill>
                  <a:schemeClr val="dk1"/>
                </a:solidFill>
              </a:rPr>
              <a:t>Dr. Mary Glavan</a:t>
            </a:r>
            <a:endParaRPr sz="1927">
              <a:solidFill>
                <a:schemeClr val="dk1"/>
              </a:solidFill>
            </a:endParaRPr>
          </a:p>
        </p:txBody>
      </p:sp>
      <p:sp>
        <p:nvSpPr>
          <p:cNvPr id="109" name="Google Shape;109;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AutoNum type="arabicPeriod"/>
            </a:pPr>
            <a:r>
              <a:rPr lang="en"/>
              <a:t>Resume “Gallery Walk”</a:t>
            </a:r>
            <a:endParaRPr/>
          </a:p>
          <a:p>
            <a:pPr indent="-342900" lvl="0" marL="457200" rtl="0" algn="l">
              <a:spcBef>
                <a:spcPts val="0"/>
              </a:spcBef>
              <a:spcAft>
                <a:spcPts val="0"/>
              </a:spcAft>
              <a:buSzPts val="1800"/>
              <a:buAutoNum type="arabicPeriod"/>
            </a:pPr>
            <a:r>
              <a:rPr lang="en"/>
              <a:t>Resume Design Workshop </a:t>
            </a:r>
            <a:endParaRPr/>
          </a:p>
          <a:p>
            <a:pPr indent="-342900" lvl="0" marL="457200" rtl="0" algn="l">
              <a:spcBef>
                <a:spcPts val="0"/>
              </a:spcBef>
              <a:spcAft>
                <a:spcPts val="0"/>
              </a:spcAft>
              <a:buSzPts val="1800"/>
              <a:buAutoNum type="arabicPeriod"/>
            </a:pPr>
            <a:r>
              <a:rPr lang="en"/>
              <a:t>Self Introductions (again, if time)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7"/>
          <p:cNvSpPr txBox="1"/>
          <p:nvPr/>
        </p:nvSpPr>
        <p:spPr>
          <a:xfrm>
            <a:off x="324400" y="89775"/>
            <a:ext cx="109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latin typeface="Oswald Light"/>
                <a:ea typeface="Oswald Light"/>
                <a:cs typeface="Oswald Light"/>
                <a:sym typeface="Oswald Light"/>
              </a:rPr>
              <a:t>C. </a:t>
            </a:r>
            <a:endParaRPr sz="5000">
              <a:latin typeface="Oswald Light"/>
              <a:ea typeface="Oswald Light"/>
              <a:cs typeface="Oswald Light"/>
              <a:sym typeface="Oswald Light"/>
            </a:endParaRPr>
          </a:p>
        </p:txBody>
      </p:sp>
      <p:sp>
        <p:nvSpPr>
          <p:cNvPr id="185" name="Google Shape;185;p37"/>
          <p:cNvSpPr txBox="1"/>
          <p:nvPr/>
        </p:nvSpPr>
        <p:spPr>
          <a:xfrm>
            <a:off x="1766300" y="89775"/>
            <a:ext cx="7259700" cy="1169700"/>
          </a:xfrm>
          <a:prstGeom prst="rect">
            <a:avLst/>
          </a:prstGeom>
          <a:solidFill>
            <a:srgbClr val="DAF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Avoid elements on the page the are merely </a:t>
            </a:r>
            <a:r>
              <a:rPr b="1" i="1" lang="en" sz="1600">
                <a:latin typeface="Raleway"/>
                <a:ea typeface="Raleway"/>
                <a:cs typeface="Raleway"/>
                <a:sym typeface="Raleway"/>
              </a:rPr>
              <a:t>similar.</a:t>
            </a:r>
            <a:r>
              <a:rPr b="1" lang="en" sz="1600">
                <a:latin typeface="Raleway"/>
                <a:ea typeface="Raleway"/>
                <a:cs typeface="Raleway"/>
                <a:sym typeface="Raleway"/>
              </a:rPr>
              <a:t> </a:t>
            </a:r>
            <a:r>
              <a:rPr lang="en" sz="1600">
                <a:latin typeface="Raleway Light"/>
                <a:ea typeface="Raleway Light"/>
                <a:cs typeface="Raleway Light"/>
                <a:sym typeface="Raleway Light"/>
              </a:rPr>
              <a:t>If the elements (typeface, color, size, line thickness, shape, space, etc.) are not the </a:t>
            </a:r>
            <a:r>
              <a:rPr i="1" lang="en" sz="1600">
                <a:latin typeface="Raleway Light"/>
                <a:ea typeface="Raleway Light"/>
                <a:cs typeface="Raleway Light"/>
                <a:sym typeface="Raleway Light"/>
              </a:rPr>
              <a:t>same</a:t>
            </a:r>
            <a:r>
              <a:rPr lang="en" sz="1600">
                <a:latin typeface="Raleway Light"/>
                <a:ea typeface="Raleway Light"/>
                <a:cs typeface="Raleway Light"/>
                <a:sym typeface="Raleway Light"/>
              </a:rPr>
              <a:t>, then make them different. Contrast is what makes a reader look at the page in the first place. And it clarifies what’s most important. </a:t>
            </a:r>
            <a:endParaRPr sz="1600">
              <a:latin typeface="Raleway Light"/>
              <a:ea typeface="Raleway Light"/>
              <a:cs typeface="Raleway Light"/>
              <a:sym typeface="Raleway Light"/>
            </a:endParaRPr>
          </a:p>
        </p:txBody>
      </p:sp>
      <p:sp>
        <p:nvSpPr>
          <p:cNvPr id="186" name="Google Shape;186;p37"/>
          <p:cNvSpPr txBox="1"/>
          <p:nvPr/>
        </p:nvSpPr>
        <p:spPr>
          <a:xfrm>
            <a:off x="1766300" y="1325850"/>
            <a:ext cx="7259700" cy="11697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Repeat elements throughout the page.</a:t>
            </a:r>
            <a:r>
              <a:rPr lang="en" sz="1600">
                <a:solidFill>
                  <a:schemeClr val="dk1"/>
                </a:solidFill>
                <a:latin typeface="Raleway Light"/>
                <a:ea typeface="Raleway Light"/>
                <a:cs typeface="Raleway Light"/>
                <a:sym typeface="Raleway Light"/>
              </a:rPr>
              <a:t> </a:t>
            </a:r>
            <a:r>
              <a:rPr lang="en" sz="1600">
                <a:latin typeface="Raleway Light"/>
                <a:ea typeface="Raleway Light"/>
                <a:cs typeface="Raleway Light"/>
                <a:sym typeface="Raleway Light"/>
              </a:rPr>
              <a:t>These include shapes, fonts, sizes, colors, spacial relationships, and line thickness, as well as layout patterns. Repetition develops the organization and strengthens the unity of the document </a:t>
            </a:r>
            <a:endParaRPr sz="1600">
              <a:latin typeface="Raleway Light"/>
              <a:ea typeface="Raleway Light"/>
              <a:cs typeface="Raleway Light"/>
              <a:sym typeface="Raleway Light"/>
            </a:endParaRPr>
          </a:p>
        </p:txBody>
      </p:sp>
      <p:sp>
        <p:nvSpPr>
          <p:cNvPr id="187" name="Google Shape;187;p37"/>
          <p:cNvSpPr txBox="1"/>
          <p:nvPr/>
        </p:nvSpPr>
        <p:spPr>
          <a:xfrm>
            <a:off x="1766300" y="2602650"/>
            <a:ext cx="7259700" cy="11697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Nothing should be placed on the page arbitrarily; </a:t>
            </a:r>
            <a:r>
              <a:rPr lang="en" sz="1600">
                <a:latin typeface="Raleway Light"/>
                <a:ea typeface="Raleway Light"/>
                <a:cs typeface="Raleway Light"/>
                <a:sym typeface="Raleway Light"/>
              </a:rPr>
              <a:t>everything should be a deliberate choice.  All the elements  should visually connect with other elements, and facilitate easy comprehension and readability. Think especially about vertical gridlines! </a:t>
            </a:r>
            <a:endParaRPr sz="1600">
              <a:latin typeface="Raleway Light"/>
              <a:ea typeface="Raleway Light"/>
              <a:cs typeface="Raleway Light"/>
              <a:sym typeface="Raleway Light"/>
            </a:endParaRPr>
          </a:p>
        </p:txBody>
      </p:sp>
      <p:sp>
        <p:nvSpPr>
          <p:cNvPr id="188" name="Google Shape;188;p37"/>
          <p:cNvSpPr txBox="1"/>
          <p:nvPr/>
        </p:nvSpPr>
        <p:spPr>
          <a:xfrm>
            <a:off x="1766300" y="3843275"/>
            <a:ext cx="7259700" cy="1169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Place similar design elements close together.</a:t>
            </a:r>
            <a:r>
              <a:rPr lang="en" sz="1600">
                <a:latin typeface="Raleway Light"/>
                <a:ea typeface="Raleway Light"/>
                <a:cs typeface="Raleway Light"/>
                <a:sym typeface="Raleway Light"/>
              </a:rPr>
              <a:t>  When items are positioned relatively close to each other, they are perceived as one visual unit rather than several separate units. This helps organize information, reduce clutter, and provides the reader with a clear structure. </a:t>
            </a:r>
            <a:endParaRPr sz="1600">
              <a:latin typeface="Raleway Light"/>
              <a:ea typeface="Raleway Light"/>
              <a:cs typeface="Raleway Light"/>
              <a:sym typeface="Raleway Light"/>
            </a:endParaRPr>
          </a:p>
        </p:txBody>
      </p:sp>
      <p:sp>
        <p:nvSpPr>
          <p:cNvPr id="189" name="Google Shape;189;p37"/>
          <p:cNvSpPr txBox="1"/>
          <p:nvPr/>
        </p:nvSpPr>
        <p:spPr>
          <a:xfrm>
            <a:off x="5914100" y="4889081"/>
            <a:ext cx="31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swald ExtraLight"/>
                <a:ea typeface="Oswald ExtraLight"/>
                <a:cs typeface="Oswald ExtraLight"/>
                <a:sym typeface="Oswald ExtraLight"/>
              </a:rPr>
              <a:t>Adapted from Robin Williams’ The Non-designer Design Book</a:t>
            </a:r>
            <a:endParaRPr sz="1100">
              <a:latin typeface="Oswald ExtraLight"/>
              <a:ea typeface="Oswald ExtraLight"/>
              <a:cs typeface="Oswald ExtraLight"/>
              <a:sym typeface="Oswald ExtraLight"/>
            </a:endParaRPr>
          </a:p>
        </p:txBody>
      </p:sp>
      <p:sp>
        <p:nvSpPr>
          <p:cNvPr id="190" name="Google Shape;190;p37"/>
          <p:cNvSpPr txBox="1"/>
          <p:nvPr/>
        </p:nvSpPr>
        <p:spPr>
          <a:xfrm>
            <a:off x="422675" y="828363"/>
            <a:ext cx="1243800" cy="431100"/>
          </a:xfrm>
          <a:prstGeom prst="rect">
            <a:avLst/>
          </a:prstGeom>
          <a:solidFill>
            <a:srgbClr val="DAF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Contrast </a:t>
            </a:r>
            <a:endParaRPr sz="1600">
              <a:latin typeface="Raleway Medium"/>
              <a:ea typeface="Raleway Medium"/>
              <a:cs typeface="Raleway Medium"/>
              <a:sym typeface="Raleway Medium"/>
            </a:endParaRPr>
          </a:p>
        </p:txBody>
      </p:sp>
      <p:sp>
        <p:nvSpPr>
          <p:cNvPr id="191" name="Google Shape;191;p37"/>
          <p:cNvSpPr txBox="1"/>
          <p:nvPr/>
        </p:nvSpPr>
        <p:spPr>
          <a:xfrm>
            <a:off x="422675" y="2071422"/>
            <a:ext cx="1243800" cy="4311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Repetition </a:t>
            </a:r>
            <a:endParaRPr sz="1600">
              <a:latin typeface="Raleway Medium"/>
              <a:ea typeface="Raleway Medium"/>
              <a:cs typeface="Raleway Medium"/>
              <a:sym typeface="Raleway Medium"/>
            </a:endParaRPr>
          </a:p>
        </p:txBody>
      </p:sp>
      <p:sp>
        <p:nvSpPr>
          <p:cNvPr id="192" name="Google Shape;192;p37"/>
          <p:cNvSpPr txBox="1"/>
          <p:nvPr/>
        </p:nvSpPr>
        <p:spPr>
          <a:xfrm>
            <a:off x="422675" y="3330166"/>
            <a:ext cx="1243800" cy="4311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Alignment </a:t>
            </a:r>
            <a:endParaRPr sz="1600">
              <a:latin typeface="Raleway Medium"/>
              <a:ea typeface="Raleway Medium"/>
              <a:cs typeface="Raleway Medium"/>
              <a:sym typeface="Raleway Medium"/>
            </a:endParaRPr>
          </a:p>
        </p:txBody>
      </p:sp>
      <p:sp>
        <p:nvSpPr>
          <p:cNvPr id="193" name="Google Shape;193;p37"/>
          <p:cNvSpPr txBox="1"/>
          <p:nvPr/>
        </p:nvSpPr>
        <p:spPr>
          <a:xfrm>
            <a:off x="422675" y="4588931"/>
            <a:ext cx="1243800" cy="4311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Proximity </a:t>
            </a:r>
            <a:endParaRPr sz="1600">
              <a:latin typeface="Raleway Medium"/>
              <a:ea typeface="Raleway Medium"/>
              <a:cs typeface="Raleway Medium"/>
              <a:sym typeface="Raleway Medium"/>
            </a:endParaRPr>
          </a:p>
        </p:txBody>
      </p:sp>
      <p:sp>
        <p:nvSpPr>
          <p:cNvPr id="194" name="Google Shape;194;p37"/>
          <p:cNvSpPr txBox="1"/>
          <p:nvPr/>
        </p:nvSpPr>
        <p:spPr>
          <a:xfrm>
            <a:off x="422675" y="1325850"/>
            <a:ext cx="109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latin typeface="Oswald Light"/>
                <a:ea typeface="Oswald Light"/>
                <a:cs typeface="Oswald Light"/>
                <a:sym typeface="Oswald Light"/>
              </a:rPr>
              <a:t>R. </a:t>
            </a:r>
            <a:endParaRPr sz="5000">
              <a:latin typeface="Oswald Light"/>
              <a:ea typeface="Oswald Light"/>
              <a:cs typeface="Oswald Light"/>
              <a:sym typeface="Oswald Light"/>
            </a:endParaRPr>
          </a:p>
        </p:txBody>
      </p:sp>
      <p:sp>
        <p:nvSpPr>
          <p:cNvPr id="195" name="Google Shape;195;p37"/>
          <p:cNvSpPr txBox="1"/>
          <p:nvPr/>
        </p:nvSpPr>
        <p:spPr>
          <a:xfrm>
            <a:off x="422675" y="2584563"/>
            <a:ext cx="109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latin typeface="Oswald Light"/>
                <a:ea typeface="Oswald Light"/>
                <a:cs typeface="Oswald Light"/>
                <a:sym typeface="Oswald Light"/>
              </a:rPr>
              <a:t>A. </a:t>
            </a:r>
            <a:endParaRPr sz="5000">
              <a:latin typeface="Oswald Light"/>
              <a:ea typeface="Oswald Light"/>
              <a:cs typeface="Oswald Light"/>
              <a:sym typeface="Oswald Light"/>
            </a:endParaRPr>
          </a:p>
        </p:txBody>
      </p:sp>
      <p:sp>
        <p:nvSpPr>
          <p:cNvPr id="196" name="Google Shape;196;p37"/>
          <p:cNvSpPr txBox="1"/>
          <p:nvPr/>
        </p:nvSpPr>
        <p:spPr>
          <a:xfrm>
            <a:off x="422675" y="3843275"/>
            <a:ext cx="109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latin typeface="Oswald Light"/>
                <a:ea typeface="Oswald Light"/>
                <a:cs typeface="Oswald Light"/>
                <a:sym typeface="Oswald Light"/>
              </a:rPr>
              <a:t>P. </a:t>
            </a:r>
            <a:endParaRPr sz="5000">
              <a:latin typeface="Oswald Light"/>
              <a:ea typeface="Oswald Light"/>
              <a:cs typeface="Oswald Light"/>
              <a:sym typeface="Oswal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8"/>
          <p:cNvSpPr txBox="1"/>
          <p:nvPr/>
        </p:nvSpPr>
        <p:spPr>
          <a:xfrm>
            <a:off x="324400" y="89775"/>
            <a:ext cx="1091400" cy="621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600">
                <a:latin typeface="Oswald Light"/>
                <a:ea typeface="Oswald Light"/>
                <a:cs typeface="Oswald Light"/>
                <a:sym typeface="Oswald Light"/>
              </a:rPr>
              <a:t>C. </a:t>
            </a:r>
            <a:endParaRPr sz="5600">
              <a:latin typeface="Oswald Light"/>
              <a:ea typeface="Oswald Light"/>
              <a:cs typeface="Oswald Light"/>
              <a:sym typeface="Oswald Light"/>
            </a:endParaRPr>
          </a:p>
          <a:p>
            <a:pPr indent="0" lvl="0" marL="0" rtl="0" algn="l">
              <a:spcBef>
                <a:spcPts val="0"/>
              </a:spcBef>
              <a:spcAft>
                <a:spcPts val="0"/>
              </a:spcAft>
              <a:buNone/>
            </a:pPr>
            <a:r>
              <a:t/>
            </a:r>
            <a:endParaRPr sz="5600">
              <a:latin typeface="Oswald Light"/>
              <a:ea typeface="Oswald Light"/>
              <a:cs typeface="Oswald Light"/>
              <a:sym typeface="Oswald Light"/>
            </a:endParaRPr>
          </a:p>
          <a:p>
            <a:pPr indent="0" lvl="0" marL="0" rtl="0" algn="l">
              <a:spcBef>
                <a:spcPts val="0"/>
              </a:spcBef>
              <a:spcAft>
                <a:spcPts val="0"/>
              </a:spcAft>
              <a:buNone/>
            </a:pPr>
            <a:r>
              <a:rPr lang="en" sz="5600">
                <a:solidFill>
                  <a:schemeClr val="lt1"/>
                </a:solidFill>
                <a:latin typeface="Oswald Light"/>
                <a:ea typeface="Oswald Light"/>
                <a:cs typeface="Oswald Light"/>
                <a:sym typeface="Oswald Light"/>
              </a:rPr>
              <a:t>R.</a:t>
            </a:r>
            <a:endParaRPr sz="5600">
              <a:solidFill>
                <a:schemeClr val="lt1"/>
              </a:solidFill>
              <a:latin typeface="Oswald Light"/>
              <a:ea typeface="Oswald Light"/>
              <a:cs typeface="Oswald Light"/>
              <a:sym typeface="Oswald Light"/>
            </a:endParaRPr>
          </a:p>
          <a:p>
            <a:pPr indent="0" lvl="0" marL="0" rtl="0" algn="l">
              <a:spcBef>
                <a:spcPts val="0"/>
              </a:spcBef>
              <a:spcAft>
                <a:spcPts val="0"/>
              </a:spcAft>
              <a:buNone/>
            </a:pPr>
            <a:r>
              <a:t/>
            </a:r>
            <a:endParaRPr sz="5600">
              <a:solidFill>
                <a:schemeClr val="lt1"/>
              </a:solidFill>
              <a:latin typeface="Oswald Light"/>
              <a:ea typeface="Oswald Light"/>
              <a:cs typeface="Oswald Light"/>
              <a:sym typeface="Oswald Light"/>
            </a:endParaRPr>
          </a:p>
          <a:p>
            <a:pPr indent="0" lvl="0" marL="0" rtl="0" algn="l">
              <a:spcBef>
                <a:spcPts val="0"/>
              </a:spcBef>
              <a:spcAft>
                <a:spcPts val="0"/>
              </a:spcAft>
              <a:buNone/>
            </a:pPr>
            <a:r>
              <a:rPr lang="en" sz="5600">
                <a:solidFill>
                  <a:schemeClr val="lt1"/>
                </a:solidFill>
                <a:latin typeface="Oswald Light"/>
                <a:ea typeface="Oswald Light"/>
                <a:cs typeface="Oswald Light"/>
                <a:sym typeface="Oswald Light"/>
              </a:rPr>
              <a:t>A.</a:t>
            </a:r>
            <a:endParaRPr sz="5600">
              <a:solidFill>
                <a:schemeClr val="lt1"/>
              </a:solidFill>
              <a:latin typeface="Oswald Light"/>
              <a:ea typeface="Oswald Light"/>
              <a:cs typeface="Oswald Light"/>
              <a:sym typeface="Oswald Light"/>
            </a:endParaRPr>
          </a:p>
          <a:p>
            <a:pPr indent="0" lvl="0" marL="0" rtl="0" algn="l">
              <a:spcBef>
                <a:spcPts val="0"/>
              </a:spcBef>
              <a:spcAft>
                <a:spcPts val="0"/>
              </a:spcAft>
              <a:buNone/>
            </a:pPr>
            <a:r>
              <a:t/>
            </a:r>
            <a:endParaRPr sz="5600">
              <a:solidFill>
                <a:schemeClr val="lt1"/>
              </a:solidFill>
              <a:latin typeface="Oswald Light"/>
              <a:ea typeface="Oswald Light"/>
              <a:cs typeface="Oswald Light"/>
              <a:sym typeface="Oswald Light"/>
            </a:endParaRPr>
          </a:p>
          <a:p>
            <a:pPr indent="0" lvl="0" marL="0" rtl="0" algn="l">
              <a:spcBef>
                <a:spcPts val="0"/>
              </a:spcBef>
              <a:spcAft>
                <a:spcPts val="0"/>
              </a:spcAft>
              <a:buNone/>
            </a:pPr>
            <a:r>
              <a:rPr lang="en" sz="5600">
                <a:solidFill>
                  <a:schemeClr val="lt1"/>
                </a:solidFill>
                <a:latin typeface="Oswald Light"/>
                <a:ea typeface="Oswald Light"/>
                <a:cs typeface="Oswald Light"/>
                <a:sym typeface="Oswald Light"/>
              </a:rPr>
              <a:t>P. </a:t>
            </a:r>
            <a:endParaRPr sz="5600">
              <a:solidFill>
                <a:schemeClr val="lt1"/>
              </a:solidFill>
              <a:latin typeface="Oswald Light"/>
              <a:ea typeface="Oswald Light"/>
              <a:cs typeface="Oswald Light"/>
              <a:sym typeface="Oswald Light"/>
            </a:endParaRPr>
          </a:p>
        </p:txBody>
      </p:sp>
      <p:sp>
        <p:nvSpPr>
          <p:cNvPr id="202" name="Google Shape;202;p38"/>
          <p:cNvSpPr txBox="1"/>
          <p:nvPr/>
        </p:nvSpPr>
        <p:spPr>
          <a:xfrm>
            <a:off x="1735500" y="239850"/>
            <a:ext cx="6951300" cy="1169700"/>
          </a:xfrm>
          <a:prstGeom prst="rect">
            <a:avLst/>
          </a:prstGeom>
          <a:solidFill>
            <a:srgbClr val="DAF0FF"/>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Raleway"/>
                <a:ea typeface="Raleway"/>
                <a:cs typeface="Raleway"/>
                <a:sym typeface="Raleway"/>
              </a:rPr>
              <a:t>Avoid elements on the page the are merely </a:t>
            </a:r>
            <a:r>
              <a:rPr b="1" i="1" lang="en" sz="1600">
                <a:solidFill>
                  <a:schemeClr val="dk1"/>
                </a:solidFill>
                <a:latin typeface="Raleway"/>
                <a:ea typeface="Raleway"/>
                <a:cs typeface="Raleway"/>
                <a:sym typeface="Raleway"/>
              </a:rPr>
              <a:t>similar.</a:t>
            </a:r>
            <a:r>
              <a:rPr b="1" lang="en" sz="1600">
                <a:solidFill>
                  <a:schemeClr val="dk1"/>
                </a:solidFill>
                <a:latin typeface="Raleway"/>
                <a:ea typeface="Raleway"/>
                <a:cs typeface="Raleway"/>
                <a:sym typeface="Raleway"/>
              </a:rPr>
              <a:t> </a:t>
            </a:r>
            <a:r>
              <a:rPr lang="en" sz="1600">
                <a:solidFill>
                  <a:schemeClr val="dk1"/>
                </a:solidFill>
                <a:latin typeface="Raleway Light"/>
                <a:ea typeface="Raleway Light"/>
                <a:cs typeface="Raleway Light"/>
                <a:sym typeface="Raleway Light"/>
              </a:rPr>
              <a:t>If the elements (typeface, color, size, line thickness, shape, space, etc.) are not the </a:t>
            </a:r>
            <a:r>
              <a:rPr i="1" lang="en" sz="1600">
                <a:solidFill>
                  <a:schemeClr val="dk1"/>
                </a:solidFill>
                <a:latin typeface="Raleway Light"/>
                <a:ea typeface="Raleway Light"/>
                <a:cs typeface="Raleway Light"/>
                <a:sym typeface="Raleway Light"/>
              </a:rPr>
              <a:t>same</a:t>
            </a:r>
            <a:r>
              <a:rPr lang="en" sz="1600">
                <a:solidFill>
                  <a:schemeClr val="dk1"/>
                </a:solidFill>
                <a:latin typeface="Raleway Light"/>
                <a:ea typeface="Raleway Light"/>
                <a:cs typeface="Raleway Light"/>
                <a:sym typeface="Raleway Light"/>
              </a:rPr>
              <a:t>, then make them different. Contrast is what makes a reader look at the page in the first place. And it clarifies what’s most important. </a:t>
            </a:r>
            <a:endParaRPr sz="1600">
              <a:latin typeface="Raleway Light"/>
              <a:ea typeface="Raleway Light"/>
              <a:cs typeface="Raleway Light"/>
              <a:sym typeface="Raleway Light"/>
            </a:endParaRPr>
          </a:p>
        </p:txBody>
      </p:sp>
      <p:sp>
        <p:nvSpPr>
          <p:cNvPr id="203" name="Google Shape;203;p38"/>
          <p:cNvSpPr txBox="1"/>
          <p:nvPr/>
        </p:nvSpPr>
        <p:spPr>
          <a:xfrm>
            <a:off x="364100" y="978438"/>
            <a:ext cx="1243800" cy="431100"/>
          </a:xfrm>
          <a:prstGeom prst="rect">
            <a:avLst/>
          </a:prstGeom>
          <a:solidFill>
            <a:srgbClr val="DAF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Contrast </a:t>
            </a:r>
            <a:endParaRPr sz="1600">
              <a:latin typeface="Raleway Medium"/>
              <a:ea typeface="Raleway Medium"/>
              <a:cs typeface="Raleway Medium"/>
              <a:sym typeface="Raleway Medium"/>
            </a:endParaRPr>
          </a:p>
        </p:txBody>
      </p:sp>
      <p:sp>
        <p:nvSpPr>
          <p:cNvPr id="204" name="Google Shape;204;p38"/>
          <p:cNvSpPr txBox="1"/>
          <p:nvPr/>
        </p:nvSpPr>
        <p:spPr>
          <a:xfrm>
            <a:off x="1116875" y="2341225"/>
            <a:ext cx="6948300" cy="131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latin typeface="Oswald"/>
                <a:ea typeface="Oswald"/>
                <a:cs typeface="Oswald"/>
                <a:sym typeface="Oswald"/>
              </a:rPr>
              <a:t>One of the best ways to show contrast in a resume is through typography</a:t>
            </a:r>
            <a:endParaRPr sz="3600">
              <a:solidFill>
                <a:schemeClr val="dk2"/>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Launch &amp; Grow Your Web Design Career: https://designspo.co&#10;&#10;Understanding typography is important if you want to be a better designer, because text commands the most visual attention in any design. So in this video, I'm going to walk you through everything a beginner needs to know about Typography in order to get started designing right away. You'll learn about the different kinds of typefaces and when to use them, the variables you can control to make your text look amazing, and how to build a typographical system for your own designs.&#10;&#10;0:00 - Why Typography Is Important&#10;1:05 - Different Kinds of Fonts&#10;5:10 - How to Make Your Typography Look Great&#10;11:27 - Building a Typography System" id="209" name="Google Shape;209;p39" title="The ULTIMATE Guide To Typography For Beginners">
            <a:hlinkClick r:id="rId3"/>
          </p:cNvPr>
          <p:cNvPicPr preferRelativeResize="0"/>
          <p:nvPr/>
        </p:nvPicPr>
        <p:blipFill>
          <a:blip r:embed="rId4">
            <a:alphaModFix/>
          </a:blip>
          <a:stretch>
            <a:fillRect/>
          </a:stretch>
        </p:blipFill>
        <p:spPr>
          <a:xfrm>
            <a:off x="1109750" y="551825"/>
            <a:ext cx="6924500" cy="389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0"/>
          <p:cNvSpPr txBox="1"/>
          <p:nvPr/>
        </p:nvSpPr>
        <p:spPr>
          <a:xfrm>
            <a:off x="0" y="0"/>
            <a:ext cx="8910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San-Serif, Serif, Script, Decorative/Display, and Monospaced </a:t>
            </a:r>
            <a:endParaRPr sz="1800">
              <a:latin typeface="Oswald"/>
              <a:ea typeface="Oswald"/>
              <a:cs typeface="Oswald"/>
              <a:sym typeface="Oswald"/>
            </a:endParaRPr>
          </a:p>
        </p:txBody>
      </p:sp>
      <p:sp>
        <p:nvSpPr>
          <p:cNvPr id="215" name="Google Shape;215;p40"/>
          <p:cNvSpPr txBox="1"/>
          <p:nvPr/>
        </p:nvSpPr>
        <p:spPr>
          <a:xfrm>
            <a:off x="296325" y="554775"/>
            <a:ext cx="68379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Raleway"/>
                <a:ea typeface="Raleway"/>
                <a:cs typeface="Raleway"/>
                <a:sym typeface="Raleway"/>
              </a:rPr>
              <a:t>Debugging is like being the detective in a crime movie where you’re also the murderer.</a:t>
            </a:r>
            <a:endParaRPr sz="1200">
              <a:solidFill>
                <a:srgbClr val="333333"/>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200">
              <a:solidFill>
                <a:srgbClr val="333333"/>
              </a:solidFill>
              <a:highlight>
                <a:srgbClr val="FFFFFF"/>
              </a:highlight>
              <a:latin typeface="Raleway"/>
              <a:ea typeface="Raleway"/>
              <a:cs typeface="Raleway"/>
              <a:sym typeface="Raleway"/>
            </a:endParaRPr>
          </a:p>
        </p:txBody>
      </p:sp>
      <p:sp>
        <p:nvSpPr>
          <p:cNvPr id="216" name="Google Shape;216;p40"/>
          <p:cNvSpPr txBox="1"/>
          <p:nvPr/>
        </p:nvSpPr>
        <p:spPr>
          <a:xfrm>
            <a:off x="339900" y="1502549"/>
            <a:ext cx="65853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33333"/>
                </a:solidFill>
                <a:highlight>
                  <a:srgbClr val="FFFFFF"/>
                </a:highlight>
                <a:latin typeface="Times New Roman"/>
                <a:ea typeface="Times New Roman"/>
                <a:cs typeface="Times New Roman"/>
                <a:sym typeface="Times New Roman"/>
              </a:rPr>
              <a:t>Debugging is like being the detective in a crime movie where you’re also the murderer.</a:t>
            </a:r>
            <a:endParaRPr sz="1800">
              <a:solidFill>
                <a:srgbClr val="333333"/>
              </a:solidFill>
              <a:highlight>
                <a:srgbClr val="FFFFFF"/>
              </a:highlight>
              <a:latin typeface="Times New Roman"/>
              <a:ea typeface="Times New Roman"/>
              <a:cs typeface="Times New Roman"/>
              <a:sym typeface="Times New Roman"/>
            </a:endParaRPr>
          </a:p>
        </p:txBody>
      </p:sp>
      <p:sp>
        <p:nvSpPr>
          <p:cNvPr id="217" name="Google Shape;217;p40"/>
          <p:cNvSpPr txBox="1"/>
          <p:nvPr/>
        </p:nvSpPr>
        <p:spPr>
          <a:xfrm>
            <a:off x="339891" y="2525888"/>
            <a:ext cx="65853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FFFFF"/>
                </a:highlight>
                <a:latin typeface="Pacifico"/>
                <a:ea typeface="Pacifico"/>
                <a:cs typeface="Pacifico"/>
                <a:sym typeface="Pacifico"/>
              </a:rPr>
              <a:t>Debugging is like being the detective in a crime movie where you’re also the murderer.</a:t>
            </a:r>
            <a:endParaRPr>
              <a:solidFill>
                <a:srgbClr val="333333"/>
              </a:solidFill>
              <a:highlight>
                <a:srgbClr val="FFFFFF"/>
              </a:highlight>
              <a:latin typeface="Pacifico"/>
              <a:ea typeface="Pacifico"/>
              <a:cs typeface="Pacifico"/>
              <a:sym typeface="Pacifico"/>
            </a:endParaRPr>
          </a:p>
          <a:p>
            <a:pPr indent="0" lvl="0" marL="0" rtl="0" algn="l">
              <a:lnSpc>
                <a:spcPct val="120000"/>
              </a:lnSpc>
              <a:spcBef>
                <a:spcPts val="0"/>
              </a:spcBef>
              <a:spcAft>
                <a:spcPts val="0"/>
              </a:spcAft>
              <a:buNone/>
            </a:pPr>
            <a:r>
              <a:t/>
            </a:r>
            <a:endParaRPr sz="1200">
              <a:solidFill>
                <a:srgbClr val="333333"/>
              </a:solidFill>
              <a:highlight>
                <a:srgbClr val="FFFFFF"/>
              </a:highlight>
              <a:latin typeface="Pacifico"/>
              <a:ea typeface="Pacifico"/>
              <a:cs typeface="Pacifico"/>
              <a:sym typeface="Pacifico"/>
            </a:endParaRPr>
          </a:p>
          <a:p>
            <a:pPr indent="0" lvl="0" marL="457200" rtl="0" algn="l">
              <a:lnSpc>
                <a:spcPct val="120000"/>
              </a:lnSpc>
              <a:spcBef>
                <a:spcPts val="0"/>
              </a:spcBef>
              <a:spcAft>
                <a:spcPts val="0"/>
              </a:spcAft>
              <a:buNone/>
            </a:pPr>
            <a:r>
              <a:t/>
            </a:r>
            <a:endParaRPr sz="1200">
              <a:solidFill>
                <a:srgbClr val="333333"/>
              </a:solidFill>
              <a:highlight>
                <a:srgbClr val="FFFFFF"/>
              </a:highlight>
              <a:latin typeface="Pacifico"/>
              <a:ea typeface="Pacifico"/>
              <a:cs typeface="Pacifico"/>
              <a:sym typeface="Pacifico"/>
            </a:endParaRPr>
          </a:p>
          <a:p>
            <a:pPr indent="0" lvl="0" marL="457200" rtl="0" algn="l">
              <a:lnSpc>
                <a:spcPct val="120000"/>
              </a:lnSpc>
              <a:spcBef>
                <a:spcPts val="0"/>
              </a:spcBef>
              <a:spcAft>
                <a:spcPts val="0"/>
              </a:spcAft>
              <a:buNone/>
            </a:pPr>
            <a:r>
              <a:t/>
            </a:r>
            <a:endParaRPr sz="1200">
              <a:solidFill>
                <a:srgbClr val="333333"/>
              </a:solidFill>
              <a:highlight>
                <a:srgbClr val="FFFFFF"/>
              </a:highlight>
              <a:latin typeface="Pacifico"/>
              <a:ea typeface="Pacifico"/>
              <a:cs typeface="Pacifico"/>
              <a:sym typeface="Pacifico"/>
            </a:endParaRPr>
          </a:p>
          <a:p>
            <a:pPr indent="0" lvl="0" marL="0" rtl="0" algn="l">
              <a:spcBef>
                <a:spcPts val="0"/>
              </a:spcBef>
              <a:spcAft>
                <a:spcPts val="0"/>
              </a:spcAft>
              <a:buNone/>
            </a:pPr>
            <a:r>
              <a:t/>
            </a:r>
            <a:endParaRPr sz="1200">
              <a:solidFill>
                <a:srgbClr val="333333"/>
              </a:solidFill>
              <a:highlight>
                <a:srgbClr val="FFFFFF"/>
              </a:highlight>
              <a:latin typeface="Pacifico"/>
              <a:ea typeface="Pacifico"/>
              <a:cs typeface="Pacifico"/>
              <a:sym typeface="Pacifico"/>
            </a:endParaRPr>
          </a:p>
        </p:txBody>
      </p:sp>
      <p:sp>
        <p:nvSpPr>
          <p:cNvPr id="218" name="Google Shape;218;p40"/>
          <p:cNvSpPr txBox="1"/>
          <p:nvPr/>
        </p:nvSpPr>
        <p:spPr>
          <a:xfrm>
            <a:off x="7066150" y="491025"/>
            <a:ext cx="1843800" cy="6663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San-Serif</a:t>
            </a:r>
            <a:endParaRPr b="1" sz="1800">
              <a:latin typeface="Raleway"/>
              <a:ea typeface="Raleway"/>
              <a:cs typeface="Raleway"/>
              <a:sym typeface="Raleway"/>
            </a:endParaRPr>
          </a:p>
          <a:p>
            <a:pPr indent="0" lvl="0" marL="0" rtl="0" algn="l">
              <a:spcBef>
                <a:spcPts val="0"/>
              </a:spcBef>
              <a:spcAft>
                <a:spcPts val="0"/>
              </a:spcAft>
              <a:buNone/>
            </a:pPr>
            <a:r>
              <a:rPr lang="en" sz="1200">
                <a:latin typeface="Raleway"/>
                <a:ea typeface="Raleway"/>
                <a:cs typeface="Raleway"/>
                <a:sym typeface="Raleway"/>
              </a:rPr>
              <a:t>Raleway, Normal, 12 pt </a:t>
            </a:r>
            <a:endParaRPr sz="1200">
              <a:latin typeface="Raleway"/>
              <a:ea typeface="Raleway"/>
              <a:cs typeface="Raleway"/>
              <a:sym typeface="Raleway"/>
            </a:endParaRPr>
          </a:p>
        </p:txBody>
      </p:sp>
      <p:sp>
        <p:nvSpPr>
          <p:cNvPr id="219" name="Google Shape;219;p40"/>
          <p:cNvSpPr txBox="1"/>
          <p:nvPr/>
        </p:nvSpPr>
        <p:spPr>
          <a:xfrm>
            <a:off x="7066150" y="1412100"/>
            <a:ext cx="1843800" cy="719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Serif</a:t>
            </a:r>
            <a:endParaRPr b="1" sz="18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Times New Roman</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18 pt</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20" name="Google Shape;220;p40"/>
          <p:cNvSpPr txBox="1"/>
          <p:nvPr/>
        </p:nvSpPr>
        <p:spPr>
          <a:xfrm>
            <a:off x="7066150" y="2398950"/>
            <a:ext cx="1955100" cy="6063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acifico"/>
                <a:ea typeface="Pacifico"/>
                <a:cs typeface="Pacifico"/>
                <a:sym typeface="Pacifico"/>
              </a:rPr>
              <a:t>Script</a:t>
            </a:r>
            <a:endParaRPr b="1" sz="1800">
              <a:latin typeface="Pacifico"/>
              <a:ea typeface="Pacifico"/>
              <a:cs typeface="Pacifico"/>
              <a:sym typeface="Pacifico"/>
            </a:endParaRPr>
          </a:p>
          <a:p>
            <a:pPr indent="0" lvl="0" marL="0" rtl="0" algn="l">
              <a:spcBef>
                <a:spcPts val="0"/>
              </a:spcBef>
              <a:spcAft>
                <a:spcPts val="0"/>
              </a:spcAft>
              <a:buNone/>
            </a:pPr>
            <a:r>
              <a:rPr lang="en" sz="1200">
                <a:latin typeface="Pacifico"/>
                <a:ea typeface="Pacifico"/>
                <a:cs typeface="Pacifico"/>
                <a:sym typeface="Pacifico"/>
              </a:rPr>
              <a:t>Pacifico, 14 pt</a:t>
            </a:r>
            <a:endParaRPr sz="1200">
              <a:latin typeface="Pacifico"/>
              <a:ea typeface="Pacifico"/>
              <a:cs typeface="Pacifico"/>
              <a:sym typeface="Pacifico"/>
            </a:endParaRPr>
          </a:p>
          <a:p>
            <a:pPr indent="0" lvl="0" marL="0" rtl="0" algn="l">
              <a:spcBef>
                <a:spcPts val="0"/>
              </a:spcBef>
              <a:spcAft>
                <a:spcPts val="0"/>
              </a:spcAft>
              <a:buNone/>
            </a:pPr>
            <a:r>
              <a:t/>
            </a:r>
            <a:endParaRPr>
              <a:latin typeface="Pacifico"/>
              <a:ea typeface="Pacifico"/>
              <a:cs typeface="Pacifico"/>
              <a:sym typeface="Pacifico"/>
            </a:endParaRPr>
          </a:p>
        </p:txBody>
      </p:sp>
      <p:sp>
        <p:nvSpPr>
          <p:cNvPr id="221" name="Google Shape;221;p40"/>
          <p:cNvSpPr txBox="1"/>
          <p:nvPr/>
        </p:nvSpPr>
        <p:spPr>
          <a:xfrm>
            <a:off x="339891" y="4300450"/>
            <a:ext cx="65853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33333"/>
                </a:solidFill>
                <a:highlight>
                  <a:srgbClr val="FFFFFF"/>
                </a:highlight>
                <a:latin typeface="Courier New"/>
                <a:ea typeface="Courier New"/>
                <a:cs typeface="Courier New"/>
                <a:sym typeface="Courier New"/>
              </a:rPr>
              <a:t>Debugging is like being the detective in a crime movie where you’re also the murderer.</a:t>
            </a:r>
            <a:endParaRPr sz="18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800">
              <a:solidFill>
                <a:srgbClr val="333333"/>
              </a:solidFill>
              <a:highlight>
                <a:srgbClr val="FFFFFF"/>
              </a:highlight>
              <a:latin typeface="Courier New"/>
              <a:ea typeface="Courier New"/>
              <a:cs typeface="Courier New"/>
              <a:sym typeface="Courier New"/>
            </a:endParaRPr>
          </a:p>
        </p:txBody>
      </p:sp>
      <p:sp>
        <p:nvSpPr>
          <p:cNvPr id="222" name="Google Shape;222;p40"/>
          <p:cNvSpPr txBox="1"/>
          <p:nvPr/>
        </p:nvSpPr>
        <p:spPr>
          <a:xfrm>
            <a:off x="7066150" y="3272400"/>
            <a:ext cx="1955100" cy="7485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yncopate"/>
                <a:ea typeface="Syncopate"/>
                <a:cs typeface="Syncopate"/>
                <a:sym typeface="Syncopate"/>
              </a:rPr>
              <a:t>Decorative/</a:t>
            </a:r>
            <a:endParaRPr b="1">
              <a:latin typeface="Syncopate"/>
              <a:ea typeface="Syncopate"/>
              <a:cs typeface="Syncopate"/>
              <a:sym typeface="Syncopate"/>
            </a:endParaRPr>
          </a:p>
          <a:p>
            <a:pPr indent="0" lvl="0" marL="0" rtl="0" algn="l">
              <a:spcBef>
                <a:spcPts val="0"/>
              </a:spcBef>
              <a:spcAft>
                <a:spcPts val="0"/>
              </a:spcAft>
              <a:buNone/>
            </a:pPr>
            <a:r>
              <a:rPr b="1" lang="en">
                <a:latin typeface="Syncopate"/>
                <a:ea typeface="Syncopate"/>
                <a:cs typeface="Syncopate"/>
                <a:sym typeface="Syncopate"/>
              </a:rPr>
              <a:t>Display</a:t>
            </a:r>
            <a:endParaRPr b="1">
              <a:latin typeface="Syncopate"/>
              <a:ea typeface="Syncopate"/>
              <a:cs typeface="Syncopate"/>
              <a:sym typeface="Syncopate"/>
            </a:endParaRPr>
          </a:p>
          <a:p>
            <a:pPr indent="0" lvl="0" marL="0" rtl="0" algn="l">
              <a:spcBef>
                <a:spcPts val="0"/>
              </a:spcBef>
              <a:spcAft>
                <a:spcPts val="0"/>
              </a:spcAft>
              <a:buNone/>
            </a:pPr>
            <a:r>
              <a:rPr lang="en" sz="1200">
                <a:latin typeface="Syncopate"/>
                <a:ea typeface="Syncopate"/>
                <a:cs typeface="Syncopate"/>
                <a:sym typeface="Syncopate"/>
              </a:rPr>
              <a:t>Syncopate 1</a:t>
            </a:r>
            <a:r>
              <a:rPr lang="en" sz="1200">
                <a:latin typeface="Syncopate"/>
                <a:ea typeface="Syncopate"/>
                <a:cs typeface="Syncopate"/>
                <a:sym typeface="Syncopate"/>
              </a:rPr>
              <a:t>2 pt</a:t>
            </a:r>
            <a:endParaRPr sz="800">
              <a:latin typeface="Syncopate"/>
              <a:ea typeface="Syncopate"/>
              <a:cs typeface="Syncopate"/>
              <a:sym typeface="Syncopate"/>
            </a:endParaRPr>
          </a:p>
        </p:txBody>
      </p:sp>
      <p:sp>
        <p:nvSpPr>
          <p:cNvPr id="223" name="Google Shape;223;p40"/>
          <p:cNvSpPr txBox="1"/>
          <p:nvPr/>
        </p:nvSpPr>
        <p:spPr>
          <a:xfrm>
            <a:off x="7066150" y="4300450"/>
            <a:ext cx="1955100" cy="6063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Monospaced</a:t>
            </a:r>
            <a:endParaRPr b="1" sz="18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Courier New, 18 pt</a:t>
            </a:r>
            <a:endParaRPr sz="1200">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
        <p:nvSpPr>
          <p:cNvPr id="224" name="Google Shape;224;p40"/>
          <p:cNvSpPr txBox="1"/>
          <p:nvPr/>
        </p:nvSpPr>
        <p:spPr>
          <a:xfrm>
            <a:off x="339891" y="3375375"/>
            <a:ext cx="65853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Syncopate"/>
                <a:ea typeface="Syncopate"/>
                <a:cs typeface="Syncopate"/>
                <a:sym typeface="Syncopate"/>
              </a:rPr>
              <a:t>Debugging is like being the detective in a crime movie where you’re also the murderer.</a:t>
            </a:r>
            <a:endParaRPr sz="1200">
              <a:solidFill>
                <a:srgbClr val="333333"/>
              </a:solidFill>
              <a:highlight>
                <a:srgbClr val="FFFFFF"/>
              </a:highlight>
              <a:latin typeface="Syncopate"/>
              <a:ea typeface="Syncopate"/>
              <a:cs typeface="Syncopate"/>
              <a:sym typeface="Syncopate"/>
            </a:endParaRPr>
          </a:p>
        </p:txBody>
      </p:sp>
      <p:sp>
        <p:nvSpPr>
          <p:cNvPr id="225" name="Google Shape;225;p40"/>
          <p:cNvSpPr txBox="1"/>
          <p:nvPr>
            <p:ph idx="12" type="sldNum"/>
          </p:nvPr>
        </p:nvSpPr>
        <p:spPr>
          <a:xfrm>
            <a:off x="8472558" y="48359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1"/>
          <p:cNvPicPr preferRelativeResize="0"/>
          <p:nvPr/>
        </p:nvPicPr>
        <p:blipFill rotWithShape="1">
          <a:blip r:embed="rId3">
            <a:alphaModFix/>
          </a:blip>
          <a:srcRect b="0" l="4020" r="7616" t="0"/>
          <a:stretch/>
        </p:blipFill>
        <p:spPr>
          <a:xfrm>
            <a:off x="1799400" y="3967650"/>
            <a:ext cx="6246226" cy="852525"/>
          </a:xfrm>
          <a:prstGeom prst="rect">
            <a:avLst/>
          </a:prstGeom>
          <a:noFill/>
          <a:ln cap="flat" cmpd="sng" w="9525">
            <a:solidFill>
              <a:srgbClr val="9E9E9E"/>
            </a:solidFill>
            <a:prstDash val="solid"/>
            <a:round/>
            <a:headEnd len="sm" w="sm" type="none"/>
            <a:tailEnd len="sm" w="sm" type="none"/>
          </a:ln>
        </p:spPr>
      </p:pic>
      <p:pic>
        <p:nvPicPr>
          <p:cNvPr id="231" name="Google Shape;231;p41"/>
          <p:cNvPicPr preferRelativeResize="0"/>
          <p:nvPr/>
        </p:nvPicPr>
        <p:blipFill rotWithShape="1">
          <a:blip r:embed="rId4">
            <a:alphaModFix/>
          </a:blip>
          <a:srcRect b="19491" l="0" r="14420" t="0"/>
          <a:stretch/>
        </p:blipFill>
        <p:spPr>
          <a:xfrm>
            <a:off x="1799400" y="2894425"/>
            <a:ext cx="6246224" cy="803300"/>
          </a:xfrm>
          <a:prstGeom prst="rect">
            <a:avLst/>
          </a:prstGeom>
          <a:noFill/>
          <a:ln>
            <a:noFill/>
          </a:ln>
        </p:spPr>
      </p:pic>
      <p:pic>
        <p:nvPicPr>
          <p:cNvPr id="232" name="Google Shape;232;p41"/>
          <p:cNvPicPr preferRelativeResize="0"/>
          <p:nvPr/>
        </p:nvPicPr>
        <p:blipFill rotWithShape="1">
          <a:blip r:embed="rId5">
            <a:alphaModFix/>
          </a:blip>
          <a:srcRect b="0" l="0" r="14420" t="0"/>
          <a:stretch/>
        </p:blipFill>
        <p:spPr>
          <a:xfrm>
            <a:off x="1799400" y="69200"/>
            <a:ext cx="6246224" cy="1097775"/>
          </a:xfrm>
          <a:prstGeom prst="rect">
            <a:avLst/>
          </a:prstGeom>
          <a:noFill/>
          <a:ln cap="flat" cmpd="sng" w="9525">
            <a:solidFill>
              <a:srgbClr val="9E9E9E"/>
            </a:solidFill>
            <a:prstDash val="solid"/>
            <a:round/>
            <a:headEnd len="sm" w="sm" type="none"/>
            <a:tailEnd len="sm" w="sm" type="none"/>
          </a:ln>
        </p:spPr>
      </p:pic>
      <p:pic>
        <p:nvPicPr>
          <p:cNvPr id="233" name="Google Shape;233;p41"/>
          <p:cNvPicPr preferRelativeResize="0"/>
          <p:nvPr/>
        </p:nvPicPr>
        <p:blipFill rotWithShape="1">
          <a:blip r:embed="rId6">
            <a:alphaModFix/>
          </a:blip>
          <a:srcRect b="0" l="0" r="14420" t="0"/>
          <a:stretch/>
        </p:blipFill>
        <p:spPr>
          <a:xfrm>
            <a:off x="1799400" y="1358000"/>
            <a:ext cx="6246226" cy="1345400"/>
          </a:xfrm>
          <a:prstGeom prst="rect">
            <a:avLst/>
          </a:prstGeom>
          <a:noFill/>
          <a:ln cap="flat" cmpd="sng" w="9525">
            <a:solidFill>
              <a:srgbClr val="9E9E9E"/>
            </a:solidFill>
            <a:prstDash val="solid"/>
            <a:round/>
            <a:headEnd len="sm" w="sm" type="none"/>
            <a:tailEnd len="sm" w="sm" type="none"/>
          </a:ln>
        </p:spPr>
      </p:pic>
      <p:sp>
        <p:nvSpPr>
          <p:cNvPr id="234" name="Google Shape;234;p41"/>
          <p:cNvSpPr txBox="1"/>
          <p:nvPr/>
        </p:nvSpPr>
        <p:spPr>
          <a:xfrm>
            <a:off x="132400" y="190500"/>
            <a:ext cx="1283400" cy="10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Oswald"/>
                <a:ea typeface="Oswald"/>
                <a:cs typeface="Oswald"/>
                <a:sym typeface="Oswald"/>
              </a:rPr>
              <a:t>Resume Headings </a:t>
            </a:r>
            <a:endParaRPr sz="2500">
              <a:latin typeface="Oswald"/>
              <a:ea typeface="Oswald"/>
              <a:cs typeface="Oswald"/>
              <a:sym typeface="Oswald"/>
            </a:endParaRPr>
          </a:p>
        </p:txBody>
      </p:sp>
      <p:sp>
        <p:nvSpPr>
          <p:cNvPr id="235" name="Google Shape;235;p41"/>
          <p:cNvSpPr txBox="1"/>
          <p:nvPr/>
        </p:nvSpPr>
        <p:spPr>
          <a:xfrm>
            <a:off x="0" y="4615250"/>
            <a:ext cx="1243800" cy="431100"/>
          </a:xfrm>
          <a:prstGeom prst="rect">
            <a:avLst/>
          </a:prstGeom>
          <a:solidFill>
            <a:srgbClr val="DAF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Raleway Medium"/>
                <a:ea typeface="Raleway Medium"/>
                <a:cs typeface="Raleway Medium"/>
                <a:sym typeface="Raleway Medium"/>
              </a:rPr>
              <a:t>Contrast </a:t>
            </a:r>
            <a:endParaRPr sz="1600">
              <a:latin typeface="Raleway Medium"/>
              <a:ea typeface="Raleway Medium"/>
              <a:cs typeface="Raleway Medium"/>
              <a:sym typeface="Raleway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2"/>
          <p:cNvPicPr preferRelativeResize="0"/>
          <p:nvPr/>
        </p:nvPicPr>
        <p:blipFill>
          <a:blip r:embed="rId3">
            <a:alphaModFix/>
          </a:blip>
          <a:stretch>
            <a:fillRect/>
          </a:stretch>
        </p:blipFill>
        <p:spPr>
          <a:xfrm>
            <a:off x="1763975" y="990044"/>
            <a:ext cx="5535019" cy="2945719"/>
          </a:xfrm>
          <a:prstGeom prst="rect">
            <a:avLst/>
          </a:prstGeom>
          <a:noFill/>
          <a:ln>
            <a:noFill/>
          </a:ln>
        </p:spPr>
      </p:pic>
      <p:sp>
        <p:nvSpPr>
          <p:cNvPr id="241" name="Google Shape;241;p42"/>
          <p:cNvSpPr txBox="1"/>
          <p:nvPr/>
        </p:nvSpPr>
        <p:spPr>
          <a:xfrm>
            <a:off x="187150" y="130350"/>
            <a:ext cx="4924800" cy="431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swald"/>
                <a:ea typeface="Oswald"/>
                <a:cs typeface="Oswald"/>
                <a:sym typeface="Oswald"/>
              </a:rPr>
              <a:t>How many different contrast techniques do we see here? </a:t>
            </a:r>
            <a:endParaRPr sz="1800">
              <a:latin typeface="Oswald"/>
              <a:ea typeface="Oswald"/>
              <a:cs typeface="Oswald"/>
              <a:sym typeface="Oswald"/>
            </a:endParaRPr>
          </a:p>
        </p:txBody>
      </p:sp>
      <p:sp>
        <p:nvSpPr>
          <p:cNvPr id="242" name="Google Shape;242;p42"/>
          <p:cNvSpPr txBox="1"/>
          <p:nvPr/>
        </p:nvSpPr>
        <p:spPr>
          <a:xfrm>
            <a:off x="0" y="663800"/>
            <a:ext cx="1820700" cy="941100"/>
          </a:xfrm>
          <a:prstGeom prst="rect">
            <a:avLst/>
          </a:prstGeom>
          <a:solidFill>
            <a:srgbClr val="DAF0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Raleway"/>
                <a:ea typeface="Raleway"/>
                <a:cs typeface="Raleway"/>
                <a:sym typeface="Raleway"/>
              </a:rPr>
              <a:t>Font (Montserrat) C</a:t>
            </a:r>
            <a:r>
              <a:rPr lang="en" sz="1200">
                <a:latin typeface="Raleway"/>
                <a:ea typeface="Raleway"/>
                <a:cs typeface="Raleway"/>
                <a:sym typeface="Raleway"/>
              </a:rPr>
              <a:t>olor (blue) + weight (bold) + form (all caps) + size (13 pt) </a:t>
            </a:r>
            <a:endParaRPr sz="1200">
              <a:latin typeface="Raleway"/>
              <a:ea typeface="Raleway"/>
              <a:cs typeface="Raleway"/>
              <a:sym typeface="Raleway"/>
            </a:endParaRPr>
          </a:p>
        </p:txBody>
      </p:sp>
      <p:sp>
        <p:nvSpPr>
          <p:cNvPr id="243" name="Google Shape;243;p42"/>
          <p:cNvSpPr txBox="1"/>
          <p:nvPr/>
        </p:nvSpPr>
        <p:spPr>
          <a:xfrm>
            <a:off x="4019200" y="627050"/>
            <a:ext cx="2223600" cy="541200"/>
          </a:xfrm>
          <a:prstGeom prst="rect">
            <a:avLst/>
          </a:prstGeom>
          <a:solidFill>
            <a:srgbClr val="DAF0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Raleway"/>
                <a:ea typeface="Raleway"/>
                <a:cs typeface="Raleway"/>
                <a:sym typeface="Raleway"/>
              </a:rPr>
              <a:t>Font (Roboto) </a:t>
            </a:r>
            <a:r>
              <a:rPr lang="en" sz="1200">
                <a:latin typeface="Raleway"/>
                <a:ea typeface="Raleway"/>
                <a:cs typeface="Raleway"/>
                <a:sym typeface="Raleway"/>
              </a:rPr>
              <a:t>Weight</a:t>
            </a:r>
            <a:r>
              <a:rPr lang="en" sz="1200">
                <a:latin typeface="Raleway"/>
                <a:ea typeface="Raleway"/>
                <a:cs typeface="Raleway"/>
                <a:sym typeface="Raleway"/>
              </a:rPr>
              <a:t> (Bold) + Color (dark gray) + Size (11pt) </a:t>
            </a:r>
            <a:endParaRPr sz="1200">
              <a:latin typeface="Raleway"/>
              <a:ea typeface="Raleway"/>
              <a:cs typeface="Raleway"/>
              <a:sym typeface="Raleway"/>
            </a:endParaRPr>
          </a:p>
        </p:txBody>
      </p:sp>
      <p:sp>
        <p:nvSpPr>
          <p:cNvPr id="244" name="Google Shape;244;p42"/>
          <p:cNvSpPr txBox="1"/>
          <p:nvPr/>
        </p:nvSpPr>
        <p:spPr>
          <a:xfrm>
            <a:off x="0" y="2159097"/>
            <a:ext cx="1708500" cy="825300"/>
          </a:xfrm>
          <a:prstGeom prst="rect">
            <a:avLst/>
          </a:prstGeom>
          <a:solidFill>
            <a:srgbClr val="DA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Weight (light) + color (dark gray) + size (10pt)  </a:t>
            </a:r>
            <a:endParaRPr sz="1200">
              <a:latin typeface="Raleway"/>
              <a:ea typeface="Raleway"/>
              <a:cs typeface="Raleway"/>
              <a:sym typeface="Raleway"/>
            </a:endParaRPr>
          </a:p>
        </p:txBody>
      </p:sp>
      <p:cxnSp>
        <p:nvCxnSpPr>
          <p:cNvPr id="245" name="Google Shape;245;p42"/>
          <p:cNvCxnSpPr>
            <a:stCxn id="242" idx="3"/>
          </p:cNvCxnSpPr>
          <p:nvPr/>
        </p:nvCxnSpPr>
        <p:spPr>
          <a:xfrm>
            <a:off x="1820700" y="1134350"/>
            <a:ext cx="284400" cy="618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42"/>
          <p:cNvCxnSpPr>
            <a:stCxn id="243" idx="1"/>
          </p:cNvCxnSpPr>
          <p:nvPr/>
        </p:nvCxnSpPr>
        <p:spPr>
          <a:xfrm flipH="1">
            <a:off x="3710500" y="897650"/>
            <a:ext cx="308700" cy="408000"/>
          </a:xfrm>
          <a:prstGeom prst="straightConnector1">
            <a:avLst/>
          </a:prstGeom>
          <a:noFill/>
          <a:ln cap="flat" cmpd="sng" w="9525">
            <a:solidFill>
              <a:schemeClr val="dk2"/>
            </a:solidFill>
            <a:prstDash val="solid"/>
            <a:round/>
            <a:headEnd len="med" w="med" type="none"/>
            <a:tailEnd len="med" w="med" type="triangle"/>
          </a:ln>
        </p:spPr>
      </p:cxnSp>
      <p:sp>
        <p:nvSpPr>
          <p:cNvPr id="247" name="Google Shape;247;p42"/>
          <p:cNvSpPr txBox="1"/>
          <p:nvPr/>
        </p:nvSpPr>
        <p:spPr>
          <a:xfrm>
            <a:off x="7195475" y="1094002"/>
            <a:ext cx="1708500" cy="722100"/>
          </a:xfrm>
          <a:prstGeom prst="rect">
            <a:avLst/>
          </a:prstGeom>
          <a:solidFill>
            <a:srgbClr val="DA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Font w</a:t>
            </a:r>
            <a:r>
              <a:rPr lang="en" sz="1200">
                <a:latin typeface="Raleway"/>
                <a:ea typeface="Raleway"/>
                <a:cs typeface="Raleway"/>
                <a:sym typeface="Raleway"/>
              </a:rPr>
              <a:t>eight (Roboto, normal) + color (black) + size (11pt)  </a:t>
            </a:r>
            <a:endParaRPr sz="1200">
              <a:latin typeface="Raleway"/>
              <a:ea typeface="Raleway"/>
              <a:cs typeface="Raleway"/>
              <a:sym typeface="Raleway"/>
            </a:endParaRPr>
          </a:p>
        </p:txBody>
      </p:sp>
      <p:sp>
        <p:nvSpPr>
          <p:cNvPr id="248" name="Google Shape;248;p42"/>
          <p:cNvSpPr txBox="1"/>
          <p:nvPr/>
        </p:nvSpPr>
        <p:spPr>
          <a:xfrm>
            <a:off x="0" y="4112802"/>
            <a:ext cx="9144000" cy="541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Oswald"/>
                <a:ea typeface="Oswald"/>
                <a:cs typeface="Oswald"/>
                <a:sym typeface="Oswald"/>
              </a:rPr>
              <a:t>How many contrast techniques are you using in your own resume? Where are they? </a:t>
            </a:r>
            <a:endParaRPr sz="2200">
              <a:solidFill>
                <a:schemeClr val="dk1"/>
              </a:solidFill>
              <a:latin typeface="Oswald"/>
              <a:ea typeface="Oswald"/>
              <a:cs typeface="Oswald"/>
              <a:sym typeface="Oswald"/>
            </a:endParaRPr>
          </a:p>
        </p:txBody>
      </p:sp>
      <p:cxnSp>
        <p:nvCxnSpPr>
          <p:cNvPr id="249" name="Google Shape;249;p42"/>
          <p:cNvCxnSpPr>
            <a:stCxn id="244" idx="3"/>
          </p:cNvCxnSpPr>
          <p:nvPr/>
        </p:nvCxnSpPr>
        <p:spPr>
          <a:xfrm flipH="1" rot="10800000">
            <a:off x="1708500" y="1729047"/>
            <a:ext cx="381900" cy="842700"/>
          </a:xfrm>
          <a:prstGeom prst="straightConnector1">
            <a:avLst/>
          </a:prstGeom>
          <a:noFill/>
          <a:ln cap="flat" cmpd="sng" w="9525">
            <a:solidFill>
              <a:schemeClr val="dk2"/>
            </a:solidFill>
            <a:prstDash val="solid"/>
            <a:round/>
            <a:headEnd len="med" w="med" type="none"/>
            <a:tailEnd len="med" w="med" type="triangle"/>
          </a:ln>
        </p:spPr>
      </p:cxnSp>
      <p:cxnSp>
        <p:nvCxnSpPr>
          <p:cNvPr id="250" name="Google Shape;250;p42"/>
          <p:cNvCxnSpPr>
            <a:stCxn id="247" idx="1"/>
          </p:cNvCxnSpPr>
          <p:nvPr/>
        </p:nvCxnSpPr>
        <p:spPr>
          <a:xfrm rot="10800000">
            <a:off x="6921575" y="1378552"/>
            <a:ext cx="273900" cy="76500"/>
          </a:xfrm>
          <a:prstGeom prst="straightConnector1">
            <a:avLst/>
          </a:prstGeom>
          <a:noFill/>
          <a:ln cap="flat" cmpd="sng" w="9525">
            <a:solidFill>
              <a:schemeClr val="dk2"/>
            </a:solidFill>
            <a:prstDash val="solid"/>
            <a:round/>
            <a:headEnd len="med" w="med" type="none"/>
            <a:tailEnd len="med" w="med" type="triangle"/>
          </a:ln>
        </p:spPr>
      </p:cxnSp>
      <p:sp>
        <p:nvSpPr>
          <p:cNvPr id="251" name="Google Shape;251;p42"/>
          <p:cNvSpPr txBox="1"/>
          <p:nvPr/>
        </p:nvSpPr>
        <p:spPr>
          <a:xfrm>
            <a:off x="0" y="4664025"/>
            <a:ext cx="1243800" cy="431100"/>
          </a:xfrm>
          <a:prstGeom prst="rect">
            <a:avLst/>
          </a:prstGeom>
          <a:solidFill>
            <a:srgbClr val="DAF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Raleway Medium"/>
                <a:ea typeface="Raleway Medium"/>
                <a:cs typeface="Raleway Medium"/>
                <a:sym typeface="Raleway Medium"/>
              </a:rPr>
              <a:t>Contrast </a:t>
            </a:r>
            <a:endParaRPr sz="1600">
              <a:latin typeface="Raleway Medium"/>
              <a:ea typeface="Raleway Medium"/>
              <a:cs typeface="Raleway Medium"/>
              <a:sym typeface="Raleway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5" name="Shape 255"/>
        <p:cNvGrpSpPr/>
        <p:nvPr/>
      </p:nvGrpSpPr>
      <p:grpSpPr>
        <a:xfrm>
          <a:off x="0" y="0"/>
          <a:ext cx="0" cy="0"/>
          <a:chOff x="0" y="0"/>
          <a:chExt cx="0" cy="0"/>
        </a:xfrm>
      </p:grpSpPr>
      <p:graphicFrame>
        <p:nvGraphicFramePr>
          <p:cNvPr id="256" name="Google Shape;256;p43"/>
          <p:cNvGraphicFramePr/>
          <p:nvPr/>
        </p:nvGraphicFramePr>
        <p:xfrm>
          <a:off x="171450" y="338988"/>
          <a:ext cx="3000000" cy="3000000"/>
        </p:xfrm>
        <a:graphic>
          <a:graphicData uri="http://schemas.openxmlformats.org/drawingml/2006/table">
            <a:tbl>
              <a:tblPr>
                <a:noFill/>
                <a:tableStyleId>{75BBF3C9-E935-476C-8F73-32B990C95294}</a:tableStyleId>
              </a:tblPr>
              <a:tblGrid>
                <a:gridCol w="1564700"/>
                <a:gridCol w="3550225"/>
                <a:gridCol w="3686175"/>
              </a:tblGrid>
              <a:tr h="297150">
                <a:tc rowSpan="2">
                  <a:txBody>
                    <a:bodyPr/>
                    <a:lstStyle/>
                    <a:p>
                      <a:pPr indent="0" lvl="0" marL="0" rtl="0" algn="l">
                        <a:spcBef>
                          <a:spcPts val="0"/>
                        </a:spcBef>
                        <a:spcAft>
                          <a:spcPts val="0"/>
                        </a:spcAft>
                        <a:buNone/>
                      </a:pPr>
                      <a:r>
                        <a:rPr b="1" lang="en" sz="2200">
                          <a:latin typeface="Oswald"/>
                          <a:ea typeface="Oswald"/>
                          <a:cs typeface="Oswald"/>
                          <a:sym typeface="Oswald"/>
                        </a:rPr>
                        <a:t>Resume Header </a:t>
                      </a:r>
                      <a:endParaRPr b="1" sz="2200">
                        <a:latin typeface="Oswald"/>
                        <a:ea typeface="Oswald"/>
                        <a:cs typeface="Oswald"/>
                        <a:sym typeface="Oswald"/>
                      </a:endParaRPr>
                    </a:p>
                    <a:p>
                      <a:pPr indent="0" lvl="0" marL="0" rtl="0" algn="l">
                        <a:spcBef>
                          <a:spcPts val="0"/>
                        </a:spcBef>
                        <a:spcAft>
                          <a:spcPts val="0"/>
                        </a:spcAft>
                        <a:buNone/>
                      </a:pPr>
                      <a:r>
                        <a:t/>
                      </a:r>
                      <a:endParaRPr b="1" sz="2000">
                        <a:latin typeface="Oswald"/>
                        <a:ea typeface="Oswald"/>
                        <a:cs typeface="Oswald"/>
                        <a:sym typeface="Oswald"/>
                      </a:endParaRPr>
                    </a:p>
                  </a:txBody>
                  <a:tcPr marT="68575" marB="68575"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200">
                          <a:latin typeface="Oswald"/>
                          <a:ea typeface="Oswald"/>
                          <a:cs typeface="Oswald"/>
                          <a:sym typeface="Oswald"/>
                        </a:rPr>
                        <a:t>What should the section include?</a:t>
                      </a:r>
                      <a:endParaRPr sz="2200">
                        <a:latin typeface="Oswald"/>
                        <a:ea typeface="Oswald"/>
                        <a:cs typeface="Oswald"/>
                        <a:sym typeface="Oswald"/>
                      </a:endParaRPr>
                    </a:p>
                  </a:txBody>
                  <a:tcPr marT="68575" marB="6857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sz="2200">
                          <a:latin typeface="Oswald"/>
                          <a:ea typeface="Oswald"/>
                          <a:cs typeface="Oswald"/>
                          <a:sym typeface="Oswald"/>
                        </a:rPr>
                        <a:t>What should the section look like? </a:t>
                      </a:r>
                      <a:endParaRPr sz="2200">
                        <a:latin typeface="Oswald"/>
                        <a:ea typeface="Oswald"/>
                        <a:cs typeface="Oswald"/>
                        <a:sym typeface="Oswald"/>
                      </a:endParaRPr>
                    </a:p>
                  </a:txBody>
                  <a:tcPr marT="68575" marB="68575"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1417300">
                <a:tc vMerge="1"/>
                <a:tc>
                  <a:txBody>
                    <a:bodyPr/>
                    <a:lstStyle/>
                    <a:p>
                      <a:pPr indent="-273050" lvl="0" marL="342900" rtl="0" algn="l">
                        <a:spcBef>
                          <a:spcPts val="0"/>
                        </a:spcBef>
                        <a:spcAft>
                          <a:spcPts val="0"/>
                        </a:spcAft>
                        <a:buSzPts val="1700"/>
                        <a:buFont typeface="Lato"/>
                        <a:buChar char="●"/>
                      </a:pPr>
                      <a:r>
                        <a:rPr lang="en" sz="1700">
                          <a:latin typeface="Lato"/>
                          <a:ea typeface="Lato"/>
                          <a:cs typeface="Lato"/>
                          <a:sym typeface="Lato"/>
                        </a:rPr>
                        <a:t>Name (include your surname)</a:t>
                      </a:r>
                      <a:endParaRPr sz="1700">
                        <a:latin typeface="Lato"/>
                        <a:ea typeface="Lato"/>
                        <a:cs typeface="Lato"/>
                        <a:sym typeface="Lato"/>
                      </a:endParaRPr>
                    </a:p>
                    <a:p>
                      <a:pPr indent="-273050" lvl="0" marL="342900" rtl="0" algn="l">
                        <a:spcBef>
                          <a:spcPts val="300"/>
                        </a:spcBef>
                        <a:spcAft>
                          <a:spcPts val="0"/>
                        </a:spcAft>
                        <a:buSzPts val="1700"/>
                        <a:buFont typeface="Lato"/>
                        <a:buChar char="●"/>
                      </a:pPr>
                      <a:r>
                        <a:rPr lang="en" sz="1700">
                          <a:latin typeface="Lato"/>
                          <a:ea typeface="Lato"/>
                          <a:cs typeface="Lato"/>
                          <a:sym typeface="Lato"/>
                        </a:rPr>
                        <a:t>Phone number</a:t>
                      </a:r>
                      <a:endParaRPr sz="1700">
                        <a:latin typeface="Lato"/>
                        <a:ea typeface="Lato"/>
                        <a:cs typeface="Lato"/>
                        <a:sym typeface="Lato"/>
                      </a:endParaRPr>
                    </a:p>
                    <a:p>
                      <a:pPr indent="-273050" lvl="0" marL="342900" rtl="0" algn="l">
                        <a:spcBef>
                          <a:spcPts val="300"/>
                        </a:spcBef>
                        <a:spcAft>
                          <a:spcPts val="0"/>
                        </a:spcAft>
                        <a:buSzPts val="1700"/>
                        <a:buFont typeface="Lato"/>
                        <a:buChar char="●"/>
                      </a:pPr>
                      <a:r>
                        <a:rPr lang="en" sz="1700">
                          <a:latin typeface="Lato"/>
                          <a:ea typeface="Lato"/>
                          <a:cs typeface="Lato"/>
                          <a:sym typeface="Lato"/>
                        </a:rPr>
                        <a:t>Location (not actual address; can indicate willingness to relocate if not local) </a:t>
                      </a:r>
                      <a:endParaRPr sz="1700">
                        <a:solidFill>
                          <a:schemeClr val="dk1"/>
                        </a:solidFill>
                        <a:latin typeface="Lato"/>
                        <a:ea typeface="Lato"/>
                        <a:cs typeface="Lato"/>
                        <a:sym typeface="Lato"/>
                      </a:endParaRPr>
                    </a:p>
                    <a:p>
                      <a:pPr indent="-273050" lvl="0" marL="342900" rtl="0" algn="l">
                        <a:spcBef>
                          <a:spcPts val="300"/>
                        </a:spcBef>
                        <a:spcAft>
                          <a:spcPts val="0"/>
                        </a:spcAft>
                        <a:buSzPts val="1700"/>
                        <a:buFont typeface="Lato"/>
                        <a:buChar char="●"/>
                      </a:pPr>
                      <a:r>
                        <a:rPr lang="en" sz="1700">
                          <a:latin typeface="Lato"/>
                          <a:ea typeface="Lato"/>
                          <a:cs typeface="Lato"/>
                          <a:sym typeface="Lato"/>
                        </a:rPr>
                        <a:t>Email (without http://) </a:t>
                      </a:r>
                      <a:endParaRPr sz="1700">
                        <a:latin typeface="Lato"/>
                        <a:ea typeface="Lato"/>
                        <a:cs typeface="Lato"/>
                        <a:sym typeface="Lato"/>
                      </a:endParaRPr>
                    </a:p>
                    <a:p>
                      <a:pPr indent="-273050" lvl="0" marL="342900" rtl="0" algn="l">
                        <a:spcBef>
                          <a:spcPts val="300"/>
                        </a:spcBef>
                        <a:spcAft>
                          <a:spcPts val="0"/>
                        </a:spcAft>
                        <a:buSzPts val="1700"/>
                        <a:buFont typeface="Lato"/>
                        <a:buChar char="●"/>
                      </a:pPr>
                      <a:r>
                        <a:rPr lang="en" sz="1700">
                          <a:latin typeface="Lato"/>
                          <a:ea typeface="Lato"/>
                          <a:cs typeface="Lato"/>
                          <a:sym typeface="Lato"/>
                        </a:rPr>
                        <a:t>LinkedIn and/or personal website </a:t>
                      </a:r>
                      <a:endParaRPr sz="1700">
                        <a:latin typeface="Lato"/>
                        <a:ea typeface="Lato"/>
                        <a:cs typeface="Lato"/>
                        <a:sym typeface="Lato"/>
                      </a:endParaRPr>
                    </a:p>
                    <a:p>
                      <a:pPr indent="-273050" lvl="0" marL="342900" rtl="0" algn="l">
                        <a:spcBef>
                          <a:spcPts val="300"/>
                        </a:spcBef>
                        <a:spcAft>
                          <a:spcPts val="0"/>
                        </a:spcAft>
                        <a:buSzPts val="1700"/>
                        <a:buFont typeface="Lato"/>
                        <a:buChar char="●"/>
                      </a:pPr>
                      <a:r>
                        <a:rPr lang="en" sz="1700">
                          <a:latin typeface="Lato"/>
                          <a:ea typeface="Lato"/>
                          <a:cs typeface="Lato"/>
                          <a:sym typeface="Lato"/>
                        </a:rPr>
                        <a:t>Optional: github, links to other impressive sites (i.e., portfolio) </a:t>
                      </a:r>
                      <a:endParaRPr sz="1700">
                        <a:latin typeface="Lato"/>
                        <a:ea typeface="Lato"/>
                        <a:cs typeface="Lato"/>
                        <a:sym typeface="Lato"/>
                      </a:endParaRPr>
                    </a:p>
                    <a:p>
                      <a:pPr indent="0" lvl="0" marL="342900" rtl="0" algn="l">
                        <a:spcBef>
                          <a:spcPts val="300"/>
                        </a:spcBef>
                        <a:spcAft>
                          <a:spcPts val="300"/>
                        </a:spcAft>
                        <a:buNone/>
                      </a:pPr>
                      <a:r>
                        <a:t/>
                      </a:r>
                      <a:endParaRPr sz="1700">
                        <a:latin typeface="Lato Light"/>
                        <a:ea typeface="Lato Light"/>
                        <a:cs typeface="Lato Light"/>
                        <a:sym typeface="Lato Light"/>
                      </a:endParaRPr>
                    </a:p>
                  </a:txBody>
                  <a:tcPr marT="68575" marB="6857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273050" lvl="0" marL="342900" rtl="0" algn="l">
                        <a:spcBef>
                          <a:spcPts val="0"/>
                        </a:spcBef>
                        <a:spcAft>
                          <a:spcPts val="0"/>
                        </a:spcAft>
                        <a:buSzPts val="1700"/>
                        <a:buFont typeface="Lato"/>
                        <a:buChar char="●"/>
                      </a:pPr>
                      <a:r>
                        <a:rPr lang="en" sz="1700">
                          <a:latin typeface="Lato"/>
                          <a:ea typeface="Lato"/>
                          <a:cs typeface="Lato"/>
                          <a:sym typeface="Lato"/>
                        </a:rPr>
                        <a:t>Position at the top </a:t>
                      </a:r>
                      <a:endParaRPr sz="1700">
                        <a:latin typeface="Lato"/>
                        <a:ea typeface="Lato"/>
                        <a:cs typeface="Lato"/>
                        <a:sym typeface="Lato"/>
                      </a:endParaRPr>
                    </a:p>
                    <a:p>
                      <a:pPr indent="-273050" lvl="0" marL="342900" rtl="0" algn="l">
                        <a:spcBef>
                          <a:spcPts val="300"/>
                        </a:spcBef>
                        <a:spcAft>
                          <a:spcPts val="0"/>
                        </a:spcAft>
                        <a:buSzPts val="1700"/>
                        <a:buFont typeface="Lato Light"/>
                        <a:buChar char="●"/>
                      </a:pPr>
                      <a:r>
                        <a:rPr lang="en" sz="1700">
                          <a:latin typeface="Lato"/>
                          <a:ea typeface="Lato"/>
                          <a:cs typeface="Lato"/>
                          <a:sym typeface="Lato"/>
                        </a:rPr>
                        <a:t>Use larger font for name (at least 16 pt.) and other design features that create contrast: bold, capitalization, small caps, font variant, color?!?</a:t>
                      </a:r>
                      <a:endParaRPr sz="1700">
                        <a:latin typeface="Lato"/>
                        <a:ea typeface="Lato"/>
                        <a:cs typeface="Lato"/>
                        <a:sym typeface="Lato"/>
                      </a:endParaRPr>
                    </a:p>
                    <a:p>
                      <a:pPr indent="-273050" lvl="0" marL="342900" rtl="0" algn="l">
                        <a:spcBef>
                          <a:spcPts val="300"/>
                        </a:spcBef>
                        <a:spcAft>
                          <a:spcPts val="300"/>
                        </a:spcAft>
                        <a:buSzPts val="1700"/>
                        <a:buFont typeface="Lato"/>
                        <a:buChar char="●"/>
                      </a:pPr>
                      <a:r>
                        <a:rPr lang="en" sz="1700">
                          <a:latin typeface="Lato"/>
                          <a:ea typeface="Lato"/>
                          <a:cs typeface="Lato"/>
                          <a:sym typeface="Lato"/>
                        </a:rPr>
                        <a:t>Pay attention to alignment and other design elements to focus user’s eye</a:t>
                      </a:r>
                      <a:endParaRPr sz="1700">
                        <a:latin typeface="Lato"/>
                        <a:ea typeface="Lato"/>
                        <a:cs typeface="Lato"/>
                        <a:sym typeface="Lato"/>
                      </a:endParaRPr>
                    </a:p>
                  </a:txBody>
                  <a:tcPr marT="68575" marB="68575"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85750">
                <a:tc>
                  <a:txBody>
                    <a:bodyPr/>
                    <a:lstStyle/>
                    <a:p>
                      <a:pPr indent="0" lvl="0" marL="0" rtl="0" algn="l">
                        <a:spcBef>
                          <a:spcPts val="0"/>
                        </a:spcBef>
                        <a:spcAft>
                          <a:spcPts val="0"/>
                        </a:spcAft>
                        <a:buClr>
                          <a:schemeClr val="dk1"/>
                        </a:buClr>
                        <a:buSzPts val="1100"/>
                        <a:buFont typeface="Arial"/>
                        <a:buNone/>
                      </a:pPr>
                      <a:r>
                        <a:rPr b="1" i="1" lang="en" sz="2000">
                          <a:solidFill>
                            <a:srgbClr val="0097A7"/>
                          </a:solidFill>
                          <a:latin typeface="Lato"/>
                          <a:ea typeface="Lato"/>
                          <a:cs typeface="Lato"/>
                          <a:sym typeface="Lato"/>
                        </a:rPr>
                        <a:t>Design Challenge</a:t>
                      </a:r>
                      <a:r>
                        <a:rPr b="1" lang="en" sz="2000">
                          <a:solidFill>
                            <a:srgbClr val="0097A7"/>
                          </a:solidFill>
                          <a:latin typeface="Lato"/>
                          <a:ea typeface="Lato"/>
                          <a:cs typeface="Lato"/>
                          <a:sym typeface="Lato"/>
                        </a:rPr>
                        <a:t> </a:t>
                      </a:r>
                      <a:endParaRPr sz="2100">
                        <a:solidFill>
                          <a:srgbClr val="0097A7"/>
                        </a:solidFill>
                        <a:latin typeface="Oswald"/>
                        <a:ea typeface="Oswald"/>
                        <a:cs typeface="Oswald"/>
                        <a:sym typeface="Oswald"/>
                      </a:endParaRPr>
                    </a:p>
                  </a:txBody>
                  <a:tcPr marT="68575" marB="68575"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gridSpan="2">
                  <a:txBody>
                    <a:bodyPr/>
                    <a:lstStyle/>
                    <a:p>
                      <a:pPr indent="0" lvl="0" marL="0" rtl="0" algn="l">
                        <a:spcBef>
                          <a:spcPts val="0"/>
                        </a:spcBef>
                        <a:spcAft>
                          <a:spcPts val="0"/>
                        </a:spcAft>
                        <a:buNone/>
                      </a:pPr>
                      <a:r>
                        <a:t/>
                      </a:r>
                      <a:endParaRPr sz="1700">
                        <a:latin typeface="Lato Light"/>
                        <a:ea typeface="Lato Light"/>
                        <a:cs typeface="Lato Light"/>
                        <a:sym typeface="Lato Light"/>
                      </a:endParaRPr>
                    </a:p>
                    <a:p>
                      <a:pPr indent="0" lvl="0" marL="0" rtl="0" algn="l">
                        <a:spcBef>
                          <a:spcPts val="0"/>
                        </a:spcBef>
                        <a:spcAft>
                          <a:spcPts val="0"/>
                        </a:spcAft>
                        <a:buNone/>
                      </a:pPr>
                      <a:r>
                        <a:rPr lang="en" sz="1700">
                          <a:latin typeface="Lato"/>
                          <a:ea typeface="Lato"/>
                          <a:cs typeface="Lato"/>
                          <a:sym typeface="Lato"/>
                        </a:rPr>
                        <a:t>Consider designing a heading that you can also use for your cover letter.</a:t>
                      </a:r>
                      <a:r>
                        <a:rPr lang="en" sz="1600">
                          <a:latin typeface="Lato"/>
                          <a:ea typeface="Lato"/>
                          <a:cs typeface="Lato"/>
                          <a:sym typeface="Lato"/>
                        </a:rPr>
                        <a:t> </a:t>
                      </a:r>
                      <a:endParaRPr sz="1600">
                        <a:latin typeface="Lato"/>
                        <a:ea typeface="Lato"/>
                        <a:cs typeface="Lato"/>
                        <a:sym typeface="Lato"/>
                      </a:endParaRPr>
                    </a:p>
                  </a:txBody>
                  <a:tcPr marT="68575" marB="68575"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r>
            </a:tbl>
          </a:graphicData>
        </a:graphic>
      </p:graphicFrame>
      <p:sp>
        <p:nvSpPr>
          <p:cNvPr id="257" name="Google Shape;25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nvSpPr>
        <p:spPr>
          <a:xfrm>
            <a:off x="324400" y="89775"/>
            <a:ext cx="1091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600">
                <a:latin typeface="Oswald Light"/>
                <a:ea typeface="Oswald Light"/>
                <a:cs typeface="Oswald Light"/>
                <a:sym typeface="Oswald Light"/>
              </a:rPr>
              <a:t>R.</a:t>
            </a:r>
            <a:endParaRPr sz="5600">
              <a:latin typeface="Oswald Light"/>
              <a:ea typeface="Oswald Light"/>
              <a:cs typeface="Oswald Light"/>
              <a:sym typeface="Oswald Light"/>
            </a:endParaRPr>
          </a:p>
          <a:p>
            <a:pPr indent="0" lvl="0" marL="0" rtl="0" algn="l">
              <a:spcBef>
                <a:spcPts val="0"/>
              </a:spcBef>
              <a:spcAft>
                <a:spcPts val="0"/>
              </a:spcAft>
              <a:buNone/>
            </a:pPr>
            <a:r>
              <a:t/>
            </a:r>
            <a:endParaRPr sz="5600">
              <a:latin typeface="Oswald Light"/>
              <a:ea typeface="Oswald Light"/>
              <a:cs typeface="Oswald Light"/>
              <a:sym typeface="Oswald Light"/>
            </a:endParaRPr>
          </a:p>
          <a:p>
            <a:pPr indent="0" lvl="0" marL="0" rtl="0" algn="l">
              <a:spcBef>
                <a:spcPts val="0"/>
              </a:spcBef>
              <a:spcAft>
                <a:spcPts val="0"/>
              </a:spcAft>
              <a:buNone/>
            </a:pPr>
            <a:r>
              <a:t/>
            </a:r>
            <a:endParaRPr sz="5600">
              <a:latin typeface="Oswald Light"/>
              <a:ea typeface="Oswald Light"/>
              <a:cs typeface="Oswald Light"/>
              <a:sym typeface="Oswald Light"/>
            </a:endParaRPr>
          </a:p>
        </p:txBody>
      </p:sp>
      <p:sp>
        <p:nvSpPr>
          <p:cNvPr id="263" name="Google Shape;263;p44"/>
          <p:cNvSpPr txBox="1"/>
          <p:nvPr/>
        </p:nvSpPr>
        <p:spPr>
          <a:xfrm>
            <a:off x="1718300" y="275400"/>
            <a:ext cx="6951300" cy="11697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Repeat elements throughout the page.</a:t>
            </a:r>
            <a:r>
              <a:rPr lang="en" sz="1600">
                <a:solidFill>
                  <a:schemeClr val="dk1"/>
                </a:solidFill>
                <a:latin typeface="Raleway Light"/>
                <a:ea typeface="Raleway Light"/>
                <a:cs typeface="Raleway Light"/>
                <a:sym typeface="Raleway Light"/>
              </a:rPr>
              <a:t> These include shapes, fonts, sizes, colors, spacial relationships, and line thickness, as well as layout patterns. Repetition develops the organization and strengthens the unity of the document. </a:t>
            </a:r>
            <a:endParaRPr b="1" sz="1600">
              <a:latin typeface="Raleway"/>
              <a:ea typeface="Raleway"/>
              <a:cs typeface="Raleway"/>
              <a:sym typeface="Raleway"/>
            </a:endParaRPr>
          </a:p>
        </p:txBody>
      </p:sp>
      <p:sp>
        <p:nvSpPr>
          <p:cNvPr id="264" name="Google Shape;264;p44"/>
          <p:cNvSpPr txBox="1"/>
          <p:nvPr/>
        </p:nvSpPr>
        <p:spPr>
          <a:xfrm>
            <a:off x="408075" y="968016"/>
            <a:ext cx="1243800" cy="4311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Repetition </a:t>
            </a:r>
            <a:endParaRPr sz="1600">
              <a:latin typeface="Raleway Medium"/>
              <a:ea typeface="Raleway Medium"/>
              <a:cs typeface="Raleway Medium"/>
              <a:sym typeface="Raleway Medium"/>
            </a:endParaRPr>
          </a:p>
        </p:txBody>
      </p:sp>
      <p:sp>
        <p:nvSpPr>
          <p:cNvPr id="265" name="Google Shape;265;p44"/>
          <p:cNvSpPr txBox="1"/>
          <p:nvPr/>
        </p:nvSpPr>
        <p:spPr>
          <a:xfrm>
            <a:off x="5914100" y="4889081"/>
            <a:ext cx="31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Oswald ExtraLight"/>
              <a:ea typeface="Oswald ExtraLight"/>
              <a:cs typeface="Oswald ExtraLight"/>
              <a:sym typeface="Oswald ExtraLight"/>
            </a:endParaRPr>
          </a:p>
        </p:txBody>
      </p:sp>
      <p:sp>
        <p:nvSpPr>
          <p:cNvPr id="266" name="Google Shape;266;p44"/>
          <p:cNvSpPr txBox="1"/>
          <p:nvPr/>
        </p:nvSpPr>
        <p:spPr>
          <a:xfrm>
            <a:off x="922775" y="2371100"/>
            <a:ext cx="71883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dk2"/>
                </a:solidFill>
                <a:latin typeface="Oswald"/>
                <a:ea typeface="Oswald"/>
                <a:cs typeface="Oswald"/>
                <a:sym typeface="Oswald"/>
              </a:rPr>
              <a:t>Repetition</a:t>
            </a:r>
            <a:r>
              <a:rPr lang="en" sz="3400">
                <a:solidFill>
                  <a:schemeClr val="dk2"/>
                </a:solidFill>
                <a:latin typeface="Oswald"/>
                <a:ea typeface="Oswald"/>
                <a:cs typeface="Oswald"/>
                <a:sym typeface="Oswald"/>
              </a:rPr>
              <a:t> is the primary way that we filter information</a:t>
            </a:r>
            <a:endParaRPr sz="3400">
              <a:solidFill>
                <a:schemeClr val="dk2"/>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nvSpPr>
        <p:spPr>
          <a:xfrm>
            <a:off x="5914100" y="4889081"/>
            <a:ext cx="31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Oswald ExtraLight"/>
              <a:ea typeface="Oswald ExtraLight"/>
              <a:cs typeface="Oswald ExtraLight"/>
              <a:sym typeface="Oswald ExtraLight"/>
            </a:endParaRPr>
          </a:p>
        </p:txBody>
      </p:sp>
      <p:pic>
        <p:nvPicPr>
          <p:cNvPr id="272" name="Google Shape;272;p45"/>
          <p:cNvPicPr preferRelativeResize="0"/>
          <p:nvPr/>
        </p:nvPicPr>
        <p:blipFill rotWithShape="1">
          <a:blip r:embed="rId3">
            <a:alphaModFix/>
          </a:blip>
          <a:srcRect b="2990" l="0" r="0" t="1771"/>
          <a:stretch/>
        </p:blipFill>
        <p:spPr>
          <a:xfrm>
            <a:off x="1360550" y="157225"/>
            <a:ext cx="1501875" cy="4681725"/>
          </a:xfrm>
          <a:prstGeom prst="rect">
            <a:avLst/>
          </a:prstGeom>
          <a:noFill/>
          <a:ln>
            <a:noFill/>
          </a:ln>
        </p:spPr>
      </p:pic>
      <p:pic>
        <p:nvPicPr>
          <p:cNvPr id="273" name="Google Shape;273;p45"/>
          <p:cNvPicPr preferRelativeResize="0"/>
          <p:nvPr/>
        </p:nvPicPr>
        <p:blipFill rotWithShape="1">
          <a:blip r:embed="rId4">
            <a:alphaModFix/>
          </a:blip>
          <a:srcRect b="4187" l="0" r="0" t="0"/>
          <a:stretch/>
        </p:blipFill>
        <p:spPr>
          <a:xfrm>
            <a:off x="3423125" y="115975"/>
            <a:ext cx="1411575" cy="4764216"/>
          </a:xfrm>
          <a:prstGeom prst="rect">
            <a:avLst/>
          </a:prstGeom>
          <a:noFill/>
          <a:ln>
            <a:noFill/>
          </a:ln>
        </p:spPr>
      </p:pic>
      <p:pic>
        <p:nvPicPr>
          <p:cNvPr id="274" name="Google Shape;274;p45"/>
          <p:cNvPicPr preferRelativeResize="0"/>
          <p:nvPr/>
        </p:nvPicPr>
        <p:blipFill rotWithShape="1">
          <a:blip r:embed="rId5">
            <a:alphaModFix/>
          </a:blip>
          <a:srcRect b="1893" l="0" r="17115" t="0"/>
          <a:stretch/>
        </p:blipFill>
        <p:spPr>
          <a:xfrm>
            <a:off x="5315725" y="129375"/>
            <a:ext cx="1501875" cy="4737426"/>
          </a:xfrm>
          <a:prstGeom prst="rect">
            <a:avLst/>
          </a:prstGeom>
          <a:noFill/>
          <a:ln>
            <a:noFill/>
          </a:ln>
        </p:spPr>
      </p:pic>
      <p:pic>
        <p:nvPicPr>
          <p:cNvPr id="275" name="Google Shape;275;p45"/>
          <p:cNvPicPr preferRelativeResize="0"/>
          <p:nvPr/>
        </p:nvPicPr>
        <p:blipFill>
          <a:blip r:embed="rId6">
            <a:alphaModFix/>
          </a:blip>
          <a:stretch>
            <a:fillRect/>
          </a:stretch>
        </p:blipFill>
        <p:spPr>
          <a:xfrm>
            <a:off x="7267000" y="157227"/>
            <a:ext cx="1411575" cy="4681731"/>
          </a:xfrm>
          <a:prstGeom prst="rect">
            <a:avLst/>
          </a:prstGeom>
          <a:noFill/>
          <a:ln>
            <a:noFill/>
          </a:ln>
        </p:spPr>
      </p:pic>
      <p:sp>
        <p:nvSpPr>
          <p:cNvPr id="276" name="Google Shape;276;p45"/>
          <p:cNvSpPr txBox="1"/>
          <p:nvPr/>
        </p:nvSpPr>
        <p:spPr>
          <a:xfrm>
            <a:off x="21475" y="151650"/>
            <a:ext cx="1164000" cy="32436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swald"/>
                <a:ea typeface="Oswald"/>
                <a:cs typeface="Oswald"/>
                <a:sym typeface="Oswald"/>
              </a:rPr>
              <a:t>What design features are repeated on each example?</a:t>
            </a:r>
            <a:endParaRPr sz="2000">
              <a:latin typeface="Oswald"/>
              <a:ea typeface="Oswald"/>
              <a:cs typeface="Oswald"/>
              <a:sym typeface="Oswald"/>
            </a:endParaRPr>
          </a:p>
          <a:p>
            <a:pPr indent="0" lvl="0" marL="0" rtl="0" algn="ctr">
              <a:spcBef>
                <a:spcPts val="0"/>
              </a:spcBef>
              <a:spcAft>
                <a:spcPts val="0"/>
              </a:spcAft>
              <a:buNone/>
            </a:pPr>
            <a:r>
              <a:t/>
            </a:r>
            <a:endParaRPr sz="2000">
              <a:latin typeface="Oswald"/>
              <a:ea typeface="Oswald"/>
              <a:cs typeface="Oswald"/>
              <a:sym typeface="Oswald"/>
            </a:endParaRPr>
          </a:p>
          <a:p>
            <a:pPr indent="0" lvl="0" marL="0" rtl="0" algn="ctr">
              <a:spcBef>
                <a:spcPts val="0"/>
              </a:spcBef>
              <a:spcAft>
                <a:spcPts val="0"/>
              </a:spcAft>
              <a:buNone/>
            </a:pPr>
            <a:r>
              <a:rPr lang="en" sz="2000">
                <a:latin typeface="Oswald"/>
                <a:ea typeface="Oswald"/>
                <a:cs typeface="Oswald"/>
                <a:sym typeface="Oswald"/>
              </a:rPr>
              <a:t>Across the examples? </a:t>
            </a:r>
            <a:endParaRPr sz="2000">
              <a:latin typeface="Oswald"/>
              <a:ea typeface="Oswald"/>
              <a:cs typeface="Oswald"/>
              <a:sym typeface="Oswald"/>
            </a:endParaRPr>
          </a:p>
        </p:txBody>
      </p:sp>
      <p:sp>
        <p:nvSpPr>
          <p:cNvPr id="277" name="Google Shape;277;p45"/>
          <p:cNvSpPr txBox="1"/>
          <p:nvPr/>
        </p:nvSpPr>
        <p:spPr>
          <a:xfrm>
            <a:off x="0" y="4712391"/>
            <a:ext cx="1243800" cy="4311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Repetition </a:t>
            </a:r>
            <a:endParaRPr sz="1600">
              <a:latin typeface="Raleway Medium"/>
              <a:ea typeface="Raleway Medium"/>
              <a:cs typeface="Raleway Medium"/>
              <a:sym typeface="Raleway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6"/>
          <p:cNvPicPr preferRelativeResize="0"/>
          <p:nvPr/>
        </p:nvPicPr>
        <p:blipFill>
          <a:blip r:embed="rId3">
            <a:alphaModFix/>
          </a:blip>
          <a:stretch>
            <a:fillRect/>
          </a:stretch>
        </p:blipFill>
        <p:spPr>
          <a:xfrm>
            <a:off x="1763975" y="1004644"/>
            <a:ext cx="5535019" cy="2945719"/>
          </a:xfrm>
          <a:prstGeom prst="rect">
            <a:avLst/>
          </a:prstGeom>
          <a:noFill/>
          <a:ln>
            <a:noFill/>
          </a:ln>
        </p:spPr>
      </p:pic>
      <p:sp>
        <p:nvSpPr>
          <p:cNvPr id="283" name="Google Shape;283;p46"/>
          <p:cNvSpPr txBox="1"/>
          <p:nvPr/>
        </p:nvSpPr>
        <p:spPr>
          <a:xfrm>
            <a:off x="42775" y="907752"/>
            <a:ext cx="1820700" cy="872400"/>
          </a:xfrm>
          <a:prstGeom prst="rect">
            <a:avLst/>
          </a:prstGeom>
          <a:solidFill>
            <a:srgbClr val="DAF0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Raleway"/>
                <a:ea typeface="Raleway"/>
                <a:cs typeface="Raleway"/>
                <a:sym typeface="Raleway"/>
              </a:rPr>
              <a:t>Company names and locations repeat the same font, size, weight, and color </a:t>
            </a:r>
            <a:endParaRPr sz="1200">
              <a:latin typeface="Raleway"/>
              <a:ea typeface="Raleway"/>
              <a:cs typeface="Raleway"/>
              <a:sym typeface="Raleway"/>
            </a:endParaRPr>
          </a:p>
        </p:txBody>
      </p:sp>
      <p:sp>
        <p:nvSpPr>
          <p:cNvPr id="284" name="Google Shape;284;p46"/>
          <p:cNvSpPr txBox="1"/>
          <p:nvPr/>
        </p:nvSpPr>
        <p:spPr>
          <a:xfrm>
            <a:off x="3995850" y="648575"/>
            <a:ext cx="3115500" cy="503700"/>
          </a:xfrm>
          <a:prstGeom prst="rect">
            <a:avLst/>
          </a:prstGeom>
          <a:solidFill>
            <a:srgbClr val="DA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Titles of position repeat same font, size, weight, color and alignment</a:t>
            </a:r>
            <a:endParaRPr sz="1200">
              <a:latin typeface="Raleway"/>
              <a:ea typeface="Raleway"/>
              <a:cs typeface="Raleway"/>
              <a:sym typeface="Raleway"/>
            </a:endParaRPr>
          </a:p>
        </p:txBody>
      </p:sp>
      <p:cxnSp>
        <p:nvCxnSpPr>
          <p:cNvPr id="285" name="Google Shape;285;p46"/>
          <p:cNvCxnSpPr/>
          <p:nvPr/>
        </p:nvCxnSpPr>
        <p:spPr>
          <a:xfrm>
            <a:off x="1867525" y="1373127"/>
            <a:ext cx="252000" cy="129600"/>
          </a:xfrm>
          <a:prstGeom prst="straightConnector1">
            <a:avLst/>
          </a:prstGeom>
          <a:noFill/>
          <a:ln cap="flat" cmpd="sng" w="9525">
            <a:solidFill>
              <a:srgbClr val="9E9E9E"/>
            </a:solidFill>
            <a:prstDash val="solid"/>
            <a:round/>
            <a:headEnd len="med" w="med" type="none"/>
            <a:tailEnd len="med" w="med" type="triangle"/>
          </a:ln>
        </p:spPr>
      </p:cxnSp>
      <p:sp>
        <p:nvSpPr>
          <p:cNvPr id="286" name="Google Shape;286;p46"/>
          <p:cNvSpPr txBox="1"/>
          <p:nvPr/>
        </p:nvSpPr>
        <p:spPr>
          <a:xfrm>
            <a:off x="7191500" y="1520150"/>
            <a:ext cx="1896900" cy="1445700"/>
          </a:xfrm>
          <a:prstGeom prst="rect">
            <a:avLst/>
          </a:prstGeom>
          <a:solidFill>
            <a:srgbClr val="DA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Dates are repeat same font, size, color, weight, and right alignment. They are all on the same horizontal line as the position. Dates use the same formatting</a:t>
            </a:r>
            <a:endParaRPr sz="1200">
              <a:latin typeface="Raleway"/>
              <a:ea typeface="Raleway"/>
              <a:cs typeface="Raleway"/>
              <a:sym typeface="Raleway"/>
            </a:endParaRPr>
          </a:p>
        </p:txBody>
      </p:sp>
      <p:sp>
        <p:nvSpPr>
          <p:cNvPr id="287" name="Google Shape;287;p46"/>
          <p:cNvSpPr txBox="1"/>
          <p:nvPr/>
        </p:nvSpPr>
        <p:spPr>
          <a:xfrm>
            <a:off x="0" y="4221876"/>
            <a:ext cx="9144000" cy="5037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Oswald"/>
                <a:ea typeface="Oswald"/>
                <a:cs typeface="Oswald"/>
                <a:sym typeface="Oswald"/>
              </a:rPr>
              <a:t>What features are clearly repeated throughout your resume? </a:t>
            </a:r>
            <a:endParaRPr sz="2200">
              <a:solidFill>
                <a:schemeClr val="dk1"/>
              </a:solidFill>
              <a:latin typeface="Oswald"/>
              <a:ea typeface="Oswald"/>
              <a:cs typeface="Oswald"/>
              <a:sym typeface="Oswald"/>
            </a:endParaRPr>
          </a:p>
        </p:txBody>
      </p:sp>
      <p:cxnSp>
        <p:nvCxnSpPr>
          <p:cNvPr id="288" name="Google Shape;288;p46"/>
          <p:cNvCxnSpPr>
            <a:stCxn id="284" idx="1"/>
          </p:cNvCxnSpPr>
          <p:nvPr/>
        </p:nvCxnSpPr>
        <p:spPr>
          <a:xfrm flipH="1">
            <a:off x="3557250" y="900425"/>
            <a:ext cx="438600" cy="408900"/>
          </a:xfrm>
          <a:prstGeom prst="straightConnector1">
            <a:avLst/>
          </a:prstGeom>
          <a:noFill/>
          <a:ln cap="flat" cmpd="sng" w="9525">
            <a:solidFill>
              <a:srgbClr val="9E9E9E"/>
            </a:solidFill>
            <a:prstDash val="solid"/>
            <a:round/>
            <a:headEnd len="med" w="med" type="none"/>
            <a:tailEnd len="med" w="med" type="triangle"/>
          </a:ln>
        </p:spPr>
      </p:cxnSp>
      <p:sp>
        <p:nvSpPr>
          <p:cNvPr id="289" name="Google Shape;289;p46"/>
          <p:cNvSpPr txBox="1"/>
          <p:nvPr/>
        </p:nvSpPr>
        <p:spPr>
          <a:xfrm>
            <a:off x="98875" y="92080"/>
            <a:ext cx="7668000" cy="431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Oswald"/>
                <a:ea typeface="Oswald"/>
                <a:cs typeface="Oswald"/>
                <a:sym typeface="Oswald"/>
              </a:rPr>
              <a:t>What features are repeated in this work experience section? </a:t>
            </a:r>
            <a:endParaRPr sz="2200">
              <a:latin typeface="Oswald"/>
              <a:ea typeface="Oswald"/>
              <a:cs typeface="Oswald"/>
              <a:sym typeface="Oswald"/>
            </a:endParaRPr>
          </a:p>
        </p:txBody>
      </p:sp>
      <p:sp>
        <p:nvSpPr>
          <p:cNvPr id="290" name="Google Shape;290;p46"/>
          <p:cNvSpPr txBox="1"/>
          <p:nvPr/>
        </p:nvSpPr>
        <p:spPr>
          <a:xfrm>
            <a:off x="39325" y="1936325"/>
            <a:ext cx="1820700" cy="872400"/>
          </a:xfrm>
          <a:prstGeom prst="rect">
            <a:avLst/>
          </a:prstGeom>
          <a:solidFill>
            <a:srgbClr val="DAF0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Raleway"/>
                <a:ea typeface="Raleway"/>
                <a:cs typeface="Raleway"/>
                <a:sym typeface="Raleway"/>
              </a:rPr>
              <a:t>Position summaries repeat same </a:t>
            </a:r>
            <a:r>
              <a:rPr lang="en" sz="1200">
                <a:solidFill>
                  <a:schemeClr val="dk1"/>
                </a:solidFill>
                <a:latin typeface="Raleway"/>
                <a:ea typeface="Raleway"/>
                <a:cs typeface="Raleway"/>
                <a:sym typeface="Raleway"/>
              </a:rPr>
              <a:t>font, size, weight, and color </a:t>
            </a:r>
            <a:r>
              <a:rPr lang="en" sz="1200">
                <a:latin typeface="Raleway"/>
                <a:ea typeface="Raleway"/>
                <a:cs typeface="Raleway"/>
                <a:sym typeface="Raleway"/>
              </a:rPr>
              <a:t>and have full left </a:t>
            </a:r>
            <a:r>
              <a:rPr lang="en" sz="1200">
                <a:latin typeface="Raleway"/>
                <a:ea typeface="Raleway"/>
                <a:cs typeface="Raleway"/>
                <a:sym typeface="Raleway"/>
              </a:rPr>
              <a:t>alignment</a:t>
            </a:r>
            <a:r>
              <a:rPr lang="en" sz="1200">
                <a:latin typeface="Raleway"/>
                <a:ea typeface="Raleway"/>
                <a:cs typeface="Raleway"/>
                <a:sym typeface="Raleway"/>
              </a:rPr>
              <a:t> </a:t>
            </a:r>
            <a:endParaRPr sz="1200">
              <a:latin typeface="Raleway"/>
              <a:ea typeface="Raleway"/>
              <a:cs typeface="Raleway"/>
              <a:sym typeface="Raleway"/>
            </a:endParaRPr>
          </a:p>
        </p:txBody>
      </p:sp>
      <p:cxnSp>
        <p:nvCxnSpPr>
          <p:cNvPr id="291" name="Google Shape;291;p46"/>
          <p:cNvCxnSpPr>
            <a:stCxn id="290" idx="3"/>
          </p:cNvCxnSpPr>
          <p:nvPr/>
        </p:nvCxnSpPr>
        <p:spPr>
          <a:xfrm flipH="1" rot="10800000">
            <a:off x="1860025" y="1754825"/>
            <a:ext cx="241800" cy="617700"/>
          </a:xfrm>
          <a:prstGeom prst="straightConnector1">
            <a:avLst/>
          </a:prstGeom>
          <a:noFill/>
          <a:ln cap="flat" cmpd="sng" w="9525">
            <a:solidFill>
              <a:srgbClr val="9E9E9E"/>
            </a:solidFill>
            <a:prstDash val="solid"/>
            <a:round/>
            <a:headEnd len="med" w="med" type="none"/>
            <a:tailEnd len="med" w="med" type="triangle"/>
          </a:ln>
        </p:spPr>
      </p:cxnSp>
      <p:sp>
        <p:nvSpPr>
          <p:cNvPr id="292" name="Google Shape;292;p46"/>
          <p:cNvSpPr txBox="1"/>
          <p:nvPr/>
        </p:nvSpPr>
        <p:spPr>
          <a:xfrm>
            <a:off x="21325" y="3086550"/>
            <a:ext cx="1930500" cy="1087200"/>
          </a:xfrm>
          <a:prstGeom prst="rect">
            <a:avLst/>
          </a:prstGeom>
          <a:solidFill>
            <a:srgbClr val="DA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Bullets points repeat</a:t>
            </a:r>
            <a:r>
              <a:rPr lang="en" sz="1200">
                <a:solidFill>
                  <a:schemeClr val="dk1"/>
                </a:solidFill>
                <a:latin typeface="Raleway"/>
                <a:ea typeface="Raleway"/>
                <a:cs typeface="Raleway"/>
                <a:sym typeface="Raleway"/>
              </a:rPr>
              <a:t> font, size, weight, and color. Share same indentation. All start with a past-tense verb  </a:t>
            </a:r>
            <a:endParaRPr sz="1200">
              <a:latin typeface="Raleway"/>
              <a:ea typeface="Raleway"/>
              <a:cs typeface="Raleway"/>
              <a:sym typeface="Raleway"/>
            </a:endParaRPr>
          </a:p>
        </p:txBody>
      </p:sp>
      <p:sp>
        <p:nvSpPr>
          <p:cNvPr id="293" name="Google Shape;293;p46"/>
          <p:cNvSpPr txBox="1"/>
          <p:nvPr/>
        </p:nvSpPr>
        <p:spPr>
          <a:xfrm>
            <a:off x="0" y="4725566"/>
            <a:ext cx="1243800" cy="4311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Repetition </a:t>
            </a:r>
            <a:endParaRPr sz="1600">
              <a:latin typeface="Raleway Medium"/>
              <a:ea typeface="Raleway Medium"/>
              <a:cs typeface="Raleway Medium"/>
              <a:sym typeface="Raleway Medium"/>
            </a:endParaRPr>
          </a:p>
        </p:txBody>
      </p:sp>
      <p:cxnSp>
        <p:nvCxnSpPr>
          <p:cNvPr id="294" name="Google Shape;294;p46"/>
          <p:cNvCxnSpPr>
            <a:stCxn id="292" idx="3"/>
          </p:cNvCxnSpPr>
          <p:nvPr/>
        </p:nvCxnSpPr>
        <p:spPr>
          <a:xfrm flipH="1" rot="10800000">
            <a:off x="1951825" y="3597150"/>
            <a:ext cx="299100" cy="33000"/>
          </a:xfrm>
          <a:prstGeom prst="straightConnector1">
            <a:avLst/>
          </a:prstGeom>
          <a:noFill/>
          <a:ln cap="flat" cmpd="sng" w="9525">
            <a:solidFill>
              <a:srgbClr val="9E9E9E"/>
            </a:solidFill>
            <a:prstDash val="solid"/>
            <a:round/>
            <a:headEnd len="med" w="med" type="none"/>
            <a:tailEnd len="med" w="med" type="triangle"/>
          </a:ln>
        </p:spPr>
      </p:cxnSp>
      <p:cxnSp>
        <p:nvCxnSpPr>
          <p:cNvPr id="295" name="Google Shape;295;p46"/>
          <p:cNvCxnSpPr>
            <a:stCxn id="286" idx="1"/>
          </p:cNvCxnSpPr>
          <p:nvPr/>
        </p:nvCxnSpPr>
        <p:spPr>
          <a:xfrm flipH="1">
            <a:off x="6899600" y="2243000"/>
            <a:ext cx="291900" cy="584700"/>
          </a:xfrm>
          <a:prstGeom prst="straightConnector1">
            <a:avLst/>
          </a:prstGeom>
          <a:noFill/>
          <a:ln cap="flat" cmpd="sng" w="9525">
            <a:solidFill>
              <a:srgbClr val="9E9E9E"/>
            </a:solidFill>
            <a:prstDash val="solid"/>
            <a:round/>
            <a:headEnd len="med" w="med" type="none"/>
            <a:tailEnd len="med" w="med" type="triangle"/>
          </a:ln>
        </p:spPr>
      </p:cxnSp>
      <p:cxnSp>
        <p:nvCxnSpPr>
          <p:cNvPr id="296" name="Google Shape;296;p46"/>
          <p:cNvCxnSpPr>
            <a:stCxn id="286" idx="1"/>
          </p:cNvCxnSpPr>
          <p:nvPr/>
        </p:nvCxnSpPr>
        <p:spPr>
          <a:xfrm rot="10800000">
            <a:off x="6855800" y="1616300"/>
            <a:ext cx="335700" cy="626700"/>
          </a:xfrm>
          <a:prstGeom prst="straightConnector1">
            <a:avLst/>
          </a:prstGeom>
          <a:noFill/>
          <a:ln cap="flat" cmpd="sng" w="9525">
            <a:solidFill>
              <a:srgbClr val="9E9E9E"/>
            </a:solidFill>
            <a:prstDash val="solid"/>
            <a:round/>
            <a:headEnd len="med" w="med" type="none"/>
            <a:tailEnd len="med" w="med" type="triangle"/>
          </a:ln>
        </p:spPr>
      </p:cxnSp>
      <p:cxnSp>
        <p:nvCxnSpPr>
          <p:cNvPr id="297" name="Google Shape;297;p46"/>
          <p:cNvCxnSpPr/>
          <p:nvPr/>
        </p:nvCxnSpPr>
        <p:spPr>
          <a:xfrm>
            <a:off x="1849075" y="2409450"/>
            <a:ext cx="267000" cy="677100"/>
          </a:xfrm>
          <a:prstGeom prst="straightConnector1">
            <a:avLst/>
          </a:prstGeom>
          <a:noFill/>
          <a:ln cap="flat" cmpd="sng" w="9525">
            <a:solidFill>
              <a:srgbClr val="9E9E9E"/>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9"/>
          <p:cNvSpPr txBox="1"/>
          <p:nvPr/>
        </p:nvSpPr>
        <p:spPr>
          <a:xfrm>
            <a:off x="2090250" y="685244"/>
            <a:ext cx="56628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Oswald"/>
                <a:ea typeface="Oswald"/>
                <a:cs typeface="Oswald"/>
                <a:sym typeface="Oswald"/>
              </a:rPr>
              <a:t>Resume “Gallery Walk” </a:t>
            </a:r>
            <a:endParaRPr sz="2800">
              <a:latin typeface="Oswald"/>
              <a:ea typeface="Oswald"/>
              <a:cs typeface="Oswald"/>
              <a:sym typeface="Oswald"/>
            </a:endParaRPr>
          </a:p>
        </p:txBody>
      </p:sp>
      <p:sp>
        <p:nvSpPr>
          <p:cNvPr id="115" name="Google Shape;115;p29"/>
          <p:cNvSpPr txBox="1"/>
          <p:nvPr/>
        </p:nvSpPr>
        <p:spPr>
          <a:xfrm>
            <a:off x="819600" y="1948447"/>
            <a:ext cx="7122600" cy="1837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leway"/>
              <a:buAutoNum type="arabicPeriod"/>
            </a:pPr>
            <a:r>
              <a:rPr lang="en" sz="2400">
                <a:latin typeface="Raleway"/>
                <a:ea typeface="Raleway"/>
                <a:cs typeface="Raleway"/>
                <a:sym typeface="Raleway"/>
              </a:rPr>
              <a:t>Tape your resume to the wall</a:t>
            </a:r>
            <a:endParaRPr sz="2400">
              <a:latin typeface="Raleway"/>
              <a:ea typeface="Raleway"/>
              <a:cs typeface="Raleway"/>
              <a:sym typeface="Raleway"/>
            </a:endParaRPr>
          </a:p>
          <a:p>
            <a:pPr indent="-381000" lvl="0" marL="457200" rtl="0" algn="l">
              <a:spcBef>
                <a:spcPts val="0"/>
              </a:spcBef>
              <a:spcAft>
                <a:spcPts val="0"/>
              </a:spcAft>
              <a:buSzPts val="2400"/>
              <a:buFont typeface="Raleway"/>
              <a:buAutoNum type="arabicPeriod"/>
            </a:pPr>
            <a:r>
              <a:rPr lang="en" sz="2400">
                <a:latin typeface="Raleway"/>
                <a:ea typeface="Raleway"/>
                <a:cs typeface="Raleway"/>
                <a:sym typeface="Raleway"/>
              </a:rPr>
              <a:t>30 second “resume walk” rounds</a:t>
            </a:r>
            <a:endParaRPr sz="2400">
              <a:latin typeface="Raleway"/>
              <a:ea typeface="Raleway"/>
              <a:cs typeface="Raleway"/>
              <a:sym typeface="Raleway"/>
            </a:endParaRPr>
          </a:p>
          <a:p>
            <a:pPr indent="-381000" lvl="0" marL="457200" rtl="0" algn="l">
              <a:spcBef>
                <a:spcPts val="0"/>
              </a:spcBef>
              <a:spcAft>
                <a:spcPts val="0"/>
              </a:spcAft>
              <a:buSzPts val="2400"/>
              <a:buFont typeface="Raleway"/>
              <a:buAutoNum type="arabicPeriod"/>
            </a:pPr>
            <a:r>
              <a:rPr lang="en" sz="2400">
                <a:latin typeface="Raleway"/>
                <a:ea typeface="Raleway"/>
                <a:cs typeface="Raleway"/>
                <a:sym typeface="Raleway"/>
              </a:rPr>
              <a:t>What stands out as the most meaningful in the 30 seconds?</a:t>
            </a:r>
            <a:endParaRPr sz="24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7"/>
          <p:cNvPicPr preferRelativeResize="0"/>
          <p:nvPr/>
        </p:nvPicPr>
        <p:blipFill rotWithShape="1">
          <a:blip r:embed="rId3">
            <a:alphaModFix/>
          </a:blip>
          <a:srcRect b="4807" l="0" r="0" t="0"/>
          <a:stretch/>
        </p:blipFill>
        <p:spPr>
          <a:xfrm>
            <a:off x="2025375" y="349100"/>
            <a:ext cx="6129350" cy="1441650"/>
          </a:xfrm>
          <a:prstGeom prst="rect">
            <a:avLst/>
          </a:prstGeom>
          <a:noFill/>
          <a:ln>
            <a:noFill/>
          </a:ln>
        </p:spPr>
      </p:pic>
      <p:pic>
        <p:nvPicPr>
          <p:cNvPr id="303" name="Google Shape;303;p47"/>
          <p:cNvPicPr preferRelativeResize="0"/>
          <p:nvPr/>
        </p:nvPicPr>
        <p:blipFill rotWithShape="1">
          <a:blip r:embed="rId4">
            <a:alphaModFix/>
          </a:blip>
          <a:srcRect b="13487" l="3185" r="0" t="0"/>
          <a:stretch/>
        </p:blipFill>
        <p:spPr>
          <a:xfrm>
            <a:off x="1848900" y="2462550"/>
            <a:ext cx="6587376" cy="2562226"/>
          </a:xfrm>
          <a:prstGeom prst="rect">
            <a:avLst/>
          </a:prstGeom>
          <a:noFill/>
          <a:ln>
            <a:noFill/>
          </a:ln>
        </p:spPr>
      </p:pic>
      <p:sp>
        <p:nvSpPr>
          <p:cNvPr id="304" name="Google Shape;304;p47"/>
          <p:cNvSpPr txBox="1"/>
          <p:nvPr/>
        </p:nvSpPr>
        <p:spPr>
          <a:xfrm>
            <a:off x="343750" y="3134050"/>
            <a:ext cx="1104900" cy="1219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This education section is at the end of the resume</a:t>
            </a:r>
            <a:endParaRPr>
              <a:latin typeface="Oswald"/>
              <a:ea typeface="Oswald"/>
              <a:cs typeface="Oswald"/>
              <a:sym typeface="Oswald"/>
            </a:endParaRPr>
          </a:p>
        </p:txBody>
      </p:sp>
      <p:sp>
        <p:nvSpPr>
          <p:cNvPr id="305" name="Google Shape;305;p47"/>
          <p:cNvSpPr txBox="1"/>
          <p:nvPr/>
        </p:nvSpPr>
        <p:spPr>
          <a:xfrm>
            <a:off x="319300" y="202650"/>
            <a:ext cx="1153800" cy="21837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Note how the repeated use of contrast (in text size, bolding, and weight) makes this education section easier to skim</a:t>
            </a:r>
            <a:endParaRPr>
              <a:latin typeface="Oswald"/>
              <a:ea typeface="Oswald"/>
              <a:cs typeface="Oswald"/>
              <a:sym typeface="Oswald"/>
            </a:endParaRPr>
          </a:p>
        </p:txBody>
      </p:sp>
      <p:sp>
        <p:nvSpPr>
          <p:cNvPr id="306" name="Google Shape;30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0" name="Shape 310"/>
        <p:cNvGrpSpPr/>
        <p:nvPr/>
      </p:nvGrpSpPr>
      <p:grpSpPr>
        <a:xfrm>
          <a:off x="0" y="0"/>
          <a:ext cx="0" cy="0"/>
          <a:chOff x="0" y="0"/>
          <a:chExt cx="0" cy="0"/>
        </a:xfrm>
      </p:grpSpPr>
      <p:graphicFrame>
        <p:nvGraphicFramePr>
          <p:cNvPr id="311" name="Google Shape;311;p48"/>
          <p:cNvGraphicFramePr/>
          <p:nvPr/>
        </p:nvGraphicFramePr>
        <p:xfrm>
          <a:off x="171450" y="52097"/>
          <a:ext cx="3000000" cy="3000000"/>
        </p:xfrm>
        <a:graphic>
          <a:graphicData uri="http://schemas.openxmlformats.org/drawingml/2006/table">
            <a:tbl>
              <a:tblPr>
                <a:noFill/>
                <a:tableStyleId>{75BBF3C9-E935-476C-8F73-32B990C95294}</a:tableStyleId>
              </a:tblPr>
              <a:tblGrid>
                <a:gridCol w="1325050"/>
                <a:gridCol w="4414700"/>
                <a:gridCol w="3061350"/>
              </a:tblGrid>
              <a:tr h="297150">
                <a:tc rowSpan="2">
                  <a:txBody>
                    <a:bodyPr/>
                    <a:lstStyle/>
                    <a:p>
                      <a:pPr indent="0" lvl="0" marL="0" rtl="0" algn="l">
                        <a:spcBef>
                          <a:spcPts val="0"/>
                        </a:spcBef>
                        <a:spcAft>
                          <a:spcPts val="0"/>
                        </a:spcAft>
                        <a:buNone/>
                      </a:pPr>
                      <a:r>
                        <a:rPr b="1" lang="en" sz="2200">
                          <a:latin typeface="Oswald"/>
                          <a:ea typeface="Oswald"/>
                          <a:cs typeface="Oswald"/>
                          <a:sym typeface="Oswald"/>
                        </a:rPr>
                        <a:t>Education Section</a:t>
                      </a:r>
                      <a:r>
                        <a:rPr b="1" lang="en" sz="1600">
                          <a:latin typeface="Oswald"/>
                          <a:ea typeface="Oswald"/>
                          <a:cs typeface="Oswald"/>
                          <a:sym typeface="Oswald"/>
                        </a:rPr>
                        <a:t> </a:t>
                      </a:r>
                      <a:endParaRPr b="1" sz="1600">
                        <a:latin typeface="Oswald"/>
                        <a:ea typeface="Oswald"/>
                        <a:cs typeface="Oswald"/>
                        <a:sym typeface="Oswald"/>
                      </a:endParaRPr>
                    </a:p>
                  </a:txBody>
                  <a:tcPr marT="68575" marB="68575" marR="91425" marL="91425"/>
                </a:tc>
                <a:tc>
                  <a:txBody>
                    <a:bodyPr/>
                    <a:lstStyle/>
                    <a:p>
                      <a:pPr indent="0" lvl="0" marL="0" rtl="0" algn="l">
                        <a:spcBef>
                          <a:spcPts val="0"/>
                        </a:spcBef>
                        <a:spcAft>
                          <a:spcPts val="0"/>
                        </a:spcAft>
                        <a:buNone/>
                      </a:pPr>
                      <a:r>
                        <a:rPr lang="en" sz="2200">
                          <a:solidFill>
                            <a:schemeClr val="dk1"/>
                          </a:solidFill>
                          <a:latin typeface="Oswald"/>
                          <a:ea typeface="Oswald"/>
                          <a:cs typeface="Oswald"/>
                          <a:sym typeface="Oswald"/>
                        </a:rPr>
                        <a:t>What should the section include?</a:t>
                      </a:r>
                      <a:endParaRPr sz="2200">
                        <a:latin typeface="Oswald"/>
                        <a:ea typeface="Oswald"/>
                        <a:cs typeface="Oswald"/>
                        <a:sym typeface="Oswald"/>
                      </a:endParaRPr>
                    </a:p>
                  </a:txBody>
                  <a:tcPr marT="68575" marB="68575" marR="91425" marL="91425">
                    <a:solidFill>
                      <a:srgbClr val="F4CCCC"/>
                    </a:solidFill>
                  </a:tcPr>
                </a:tc>
                <a:tc>
                  <a:txBody>
                    <a:bodyPr/>
                    <a:lstStyle/>
                    <a:p>
                      <a:pPr indent="0" lvl="0" marL="0" rtl="0" algn="l">
                        <a:spcBef>
                          <a:spcPts val="0"/>
                        </a:spcBef>
                        <a:spcAft>
                          <a:spcPts val="0"/>
                        </a:spcAft>
                        <a:buNone/>
                      </a:pPr>
                      <a:r>
                        <a:rPr lang="en" sz="2200">
                          <a:solidFill>
                            <a:schemeClr val="dk1"/>
                          </a:solidFill>
                          <a:latin typeface="Oswald"/>
                          <a:ea typeface="Oswald"/>
                          <a:cs typeface="Oswald"/>
                          <a:sym typeface="Oswald"/>
                        </a:rPr>
                        <a:t>What should the section look like? </a:t>
                      </a:r>
                      <a:r>
                        <a:rPr lang="en" sz="2200">
                          <a:latin typeface="Oswald"/>
                          <a:ea typeface="Oswald"/>
                          <a:cs typeface="Oswald"/>
                          <a:sym typeface="Oswald"/>
                        </a:rPr>
                        <a:t> </a:t>
                      </a:r>
                      <a:endParaRPr sz="2200">
                        <a:latin typeface="Oswald"/>
                        <a:ea typeface="Oswald"/>
                        <a:cs typeface="Oswald"/>
                        <a:sym typeface="Oswald"/>
                      </a:endParaRPr>
                    </a:p>
                  </a:txBody>
                  <a:tcPr marT="68575" marB="68575" marR="91425" marL="91425">
                    <a:solidFill>
                      <a:srgbClr val="FFF2CC"/>
                    </a:solidFill>
                  </a:tcPr>
                </a:tc>
              </a:tr>
              <a:tr h="297150">
                <a:tc vMerge="1"/>
                <a:tc>
                  <a:txBody>
                    <a:bodyPr/>
                    <a:lstStyle/>
                    <a:p>
                      <a:pPr indent="-260350" lvl="0" marL="342900" rtl="0" algn="l">
                        <a:spcBef>
                          <a:spcPts val="0"/>
                        </a:spcBef>
                        <a:spcAft>
                          <a:spcPts val="0"/>
                        </a:spcAft>
                        <a:buSzPts val="1500"/>
                        <a:buFont typeface="Lato Light"/>
                        <a:buChar char="●"/>
                      </a:pPr>
                      <a:r>
                        <a:rPr lang="en" sz="1500">
                          <a:latin typeface="Lato Light"/>
                          <a:ea typeface="Lato Light"/>
                          <a:cs typeface="Lato Light"/>
                          <a:sym typeface="Lato Light"/>
                        </a:rPr>
                        <a:t>Name and location (city, state) of school attended  </a:t>
                      </a:r>
                      <a:endParaRPr sz="1500">
                        <a:latin typeface="Lato Light"/>
                        <a:ea typeface="Lato Light"/>
                        <a:cs typeface="Lato Light"/>
                        <a:sym typeface="Lato Light"/>
                      </a:endParaRPr>
                    </a:p>
                    <a:p>
                      <a:pPr indent="-260350" lvl="0" marL="342900" rtl="0" algn="l">
                        <a:spcBef>
                          <a:spcPts val="1000"/>
                        </a:spcBef>
                        <a:spcAft>
                          <a:spcPts val="0"/>
                        </a:spcAft>
                        <a:buSzPts val="1500"/>
                        <a:buFont typeface="Lato Light"/>
                        <a:buChar char="●"/>
                      </a:pPr>
                      <a:r>
                        <a:rPr lang="en" sz="1500">
                          <a:latin typeface="Lato Light"/>
                          <a:ea typeface="Lato Light"/>
                          <a:cs typeface="Lato Light"/>
                          <a:sym typeface="Lato Light"/>
                        </a:rPr>
                        <a:t>Degree: check job ad for to see how degree is formatted,  i.e., Bachelor of Arts, or B.A. or BA) </a:t>
                      </a:r>
                      <a:endParaRPr sz="1500">
                        <a:latin typeface="Lato Light"/>
                        <a:ea typeface="Lato Light"/>
                        <a:cs typeface="Lato Light"/>
                        <a:sym typeface="Lato Light"/>
                      </a:endParaRPr>
                    </a:p>
                    <a:p>
                      <a:pPr indent="-260350" lvl="0" marL="342900" rtl="0" algn="l">
                        <a:spcBef>
                          <a:spcPts val="1000"/>
                        </a:spcBef>
                        <a:spcAft>
                          <a:spcPts val="0"/>
                        </a:spcAft>
                        <a:buSzPts val="1500"/>
                        <a:buFont typeface="Lato Light"/>
                        <a:buChar char="●"/>
                      </a:pPr>
                      <a:r>
                        <a:rPr lang="en" sz="1500">
                          <a:latin typeface="Lato Light"/>
                          <a:ea typeface="Lato Light"/>
                          <a:cs typeface="Lato Light"/>
                          <a:sym typeface="Lato Light"/>
                        </a:rPr>
                        <a:t>Year of degree completion or expected month and year of graduation </a:t>
                      </a:r>
                      <a:endParaRPr sz="1500">
                        <a:latin typeface="Lato Light"/>
                        <a:ea typeface="Lato Light"/>
                        <a:cs typeface="Lato Light"/>
                        <a:sym typeface="Lato Light"/>
                      </a:endParaRPr>
                    </a:p>
                    <a:p>
                      <a:pPr indent="-260350" lvl="0" marL="342900" rtl="0" algn="l">
                        <a:spcBef>
                          <a:spcPts val="1000"/>
                        </a:spcBef>
                        <a:spcAft>
                          <a:spcPts val="0"/>
                        </a:spcAft>
                        <a:buSzPts val="1500"/>
                        <a:buFont typeface="Lato Light"/>
                        <a:buChar char="●"/>
                      </a:pPr>
                      <a:r>
                        <a:rPr lang="en" sz="1500">
                          <a:latin typeface="Lato Light"/>
                          <a:ea typeface="Lato Light"/>
                          <a:cs typeface="Lato Light"/>
                          <a:sym typeface="Lato Light"/>
                        </a:rPr>
                        <a:t>Major(s) and Minor(s)  </a:t>
                      </a:r>
                      <a:endParaRPr sz="1500">
                        <a:latin typeface="Lato Light"/>
                        <a:ea typeface="Lato Light"/>
                        <a:cs typeface="Lato Light"/>
                        <a:sym typeface="Lato Light"/>
                      </a:endParaRPr>
                    </a:p>
                    <a:p>
                      <a:pPr indent="-260350" lvl="0" marL="342900" rtl="0" algn="l">
                        <a:spcBef>
                          <a:spcPts val="1000"/>
                        </a:spcBef>
                        <a:spcAft>
                          <a:spcPts val="0"/>
                        </a:spcAft>
                        <a:buSzPts val="1500"/>
                        <a:buFont typeface="Lato Light"/>
                        <a:buChar char="●"/>
                      </a:pPr>
                      <a:r>
                        <a:rPr lang="en" sz="1500">
                          <a:latin typeface="Lato Light"/>
                          <a:ea typeface="Lato Light"/>
                          <a:cs typeface="Lato Light"/>
                          <a:sym typeface="Lato Light"/>
                        </a:rPr>
                        <a:t>GPA: if above a 3.0; GPA in your major if above 3.0 but your cumulative is not</a:t>
                      </a:r>
                      <a:endParaRPr sz="1500">
                        <a:latin typeface="Lato Light"/>
                        <a:ea typeface="Lato Light"/>
                        <a:cs typeface="Lato Light"/>
                        <a:sym typeface="Lato Light"/>
                      </a:endParaRPr>
                    </a:p>
                    <a:p>
                      <a:pPr indent="-260350" lvl="0" marL="342900" rtl="0" algn="l">
                        <a:spcBef>
                          <a:spcPts val="1000"/>
                        </a:spcBef>
                        <a:spcAft>
                          <a:spcPts val="1000"/>
                        </a:spcAft>
                        <a:buSzPts val="1500"/>
                        <a:buFont typeface="Lato Light"/>
                        <a:buChar char="●"/>
                      </a:pPr>
                      <a:r>
                        <a:rPr lang="en" sz="1500">
                          <a:latin typeface="Lato Light"/>
                          <a:ea typeface="Lato Light"/>
                          <a:cs typeface="Lato Light"/>
                          <a:sym typeface="Lato Light"/>
                        </a:rPr>
                        <a:t>Optional if relevant: class standing, elective concentrations, coursework, thesis and/or dissertation topics</a:t>
                      </a:r>
                      <a:endParaRPr sz="1500">
                        <a:latin typeface="Lato Light"/>
                        <a:ea typeface="Lato Light"/>
                        <a:cs typeface="Lato Light"/>
                        <a:sym typeface="Lato Light"/>
                      </a:endParaRPr>
                    </a:p>
                  </a:txBody>
                  <a:tcPr marT="68575" marB="68575" marR="91425" marL="91425">
                    <a:solidFill>
                      <a:srgbClr val="F4CCCC"/>
                    </a:solidFill>
                  </a:tcPr>
                </a:tc>
                <a:tc>
                  <a:txBody>
                    <a:bodyPr/>
                    <a:lstStyle/>
                    <a:p>
                      <a:pPr indent="-260350" lvl="0" marL="342900" rtl="0" algn="l">
                        <a:spcBef>
                          <a:spcPts val="0"/>
                        </a:spcBef>
                        <a:spcAft>
                          <a:spcPts val="0"/>
                        </a:spcAft>
                        <a:buSzPts val="1500"/>
                        <a:buFont typeface="Lato Light"/>
                        <a:buChar char="●"/>
                      </a:pPr>
                      <a:r>
                        <a:rPr lang="en" sz="1500">
                          <a:latin typeface="Lato Light"/>
                          <a:ea typeface="Lato Light"/>
                          <a:cs typeface="Lato Light"/>
                          <a:sym typeface="Lato Light"/>
                        </a:rPr>
                        <a:t>Use reverse chronological order </a:t>
                      </a:r>
                      <a:endParaRPr sz="1500">
                        <a:latin typeface="Lato Light"/>
                        <a:ea typeface="Lato Light"/>
                        <a:cs typeface="Lato Light"/>
                        <a:sym typeface="Lato Light"/>
                      </a:endParaRPr>
                    </a:p>
                    <a:p>
                      <a:pPr indent="0" lvl="0" marL="342900" rtl="0" algn="l">
                        <a:spcBef>
                          <a:spcPts val="0"/>
                        </a:spcBef>
                        <a:spcAft>
                          <a:spcPts val="0"/>
                        </a:spcAft>
                        <a:buNone/>
                      </a:pPr>
                      <a:r>
                        <a:t/>
                      </a:r>
                      <a:endParaRPr sz="1500">
                        <a:latin typeface="Lato Light"/>
                        <a:ea typeface="Lato Light"/>
                        <a:cs typeface="Lato Light"/>
                        <a:sym typeface="Lato Light"/>
                      </a:endParaRPr>
                    </a:p>
                    <a:p>
                      <a:pPr indent="-260350" lvl="0" marL="342900" rtl="0" algn="l">
                        <a:spcBef>
                          <a:spcPts val="0"/>
                        </a:spcBef>
                        <a:spcAft>
                          <a:spcPts val="0"/>
                        </a:spcAft>
                        <a:buSzPts val="1500"/>
                        <a:buFont typeface="Lato Light"/>
                        <a:buChar char="●"/>
                      </a:pPr>
                      <a:r>
                        <a:rPr lang="en" sz="1500">
                          <a:latin typeface="Lato Light"/>
                          <a:ea typeface="Lato Light"/>
                          <a:cs typeface="Lato Light"/>
                          <a:sym typeface="Lato Light"/>
                        </a:rPr>
                        <a:t>Use design features that highlight the most important aspects of your education.  </a:t>
                      </a:r>
                      <a:endParaRPr sz="1500">
                        <a:latin typeface="Lato Light"/>
                        <a:ea typeface="Lato Light"/>
                        <a:cs typeface="Lato Light"/>
                        <a:sym typeface="Lato Light"/>
                      </a:endParaRPr>
                    </a:p>
                    <a:p>
                      <a:pPr indent="0" lvl="0" marL="342900" rtl="0" algn="l">
                        <a:spcBef>
                          <a:spcPts val="0"/>
                        </a:spcBef>
                        <a:spcAft>
                          <a:spcPts val="0"/>
                        </a:spcAft>
                        <a:buNone/>
                      </a:pPr>
                      <a:r>
                        <a:t/>
                      </a:r>
                      <a:endParaRPr sz="1500">
                        <a:latin typeface="Lato Light"/>
                        <a:ea typeface="Lato Light"/>
                        <a:cs typeface="Lato Light"/>
                        <a:sym typeface="Lato Light"/>
                      </a:endParaRPr>
                    </a:p>
                    <a:p>
                      <a:pPr indent="-260350" lvl="0" marL="342900" rtl="0" algn="l">
                        <a:spcBef>
                          <a:spcPts val="0"/>
                        </a:spcBef>
                        <a:spcAft>
                          <a:spcPts val="0"/>
                        </a:spcAft>
                        <a:buSzPts val="1500"/>
                        <a:buFont typeface="Lato Light"/>
                        <a:buChar char="●"/>
                      </a:pPr>
                      <a:r>
                        <a:rPr lang="en" sz="1500">
                          <a:latin typeface="Lato Light"/>
                          <a:ea typeface="Lato Light"/>
                          <a:cs typeface="Lato Light"/>
                          <a:sym typeface="Lato Light"/>
                        </a:rPr>
                        <a:t>Pay particular attention to alignment, contrast, and repetition across  each degree/accomplishment </a:t>
                      </a:r>
                      <a:endParaRPr sz="1500">
                        <a:latin typeface="Lato Light"/>
                        <a:ea typeface="Lato Light"/>
                        <a:cs typeface="Lato Light"/>
                        <a:sym typeface="Lato Light"/>
                      </a:endParaRPr>
                    </a:p>
                    <a:p>
                      <a:pPr indent="0" lvl="0" marL="0" rtl="0" algn="l">
                        <a:spcBef>
                          <a:spcPts val="0"/>
                        </a:spcBef>
                        <a:spcAft>
                          <a:spcPts val="0"/>
                        </a:spcAft>
                        <a:buNone/>
                      </a:pPr>
                      <a:r>
                        <a:t/>
                      </a:r>
                      <a:endParaRPr sz="1500">
                        <a:latin typeface="Lato Light"/>
                        <a:ea typeface="Lato Light"/>
                        <a:cs typeface="Lato Light"/>
                        <a:sym typeface="Lato Light"/>
                      </a:endParaRPr>
                    </a:p>
                    <a:p>
                      <a:pPr indent="0" lvl="0" marL="0" rtl="0" algn="l">
                        <a:spcBef>
                          <a:spcPts val="0"/>
                        </a:spcBef>
                        <a:spcAft>
                          <a:spcPts val="0"/>
                        </a:spcAft>
                        <a:buNone/>
                      </a:pPr>
                      <a:r>
                        <a:t/>
                      </a:r>
                      <a:endParaRPr sz="1500">
                        <a:latin typeface="Lato Light"/>
                        <a:ea typeface="Lato Light"/>
                        <a:cs typeface="Lato Light"/>
                        <a:sym typeface="Lato Light"/>
                      </a:endParaRPr>
                    </a:p>
                  </a:txBody>
                  <a:tcPr marT="68575" marB="68575" marR="91425" marL="91425">
                    <a:solidFill>
                      <a:srgbClr val="FFF2CC"/>
                    </a:solidFill>
                  </a:tcPr>
                </a:tc>
              </a:tr>
              <a:tr h="297150">
                <a:tc>
                  <a:txBody>
                    <a:bodyPr/>
                    <a:lstStyle/>
                    <a:p>
                      <a:pPr indent="0" lvl="0" marL="0" rtl="0" algn="l">
                        <a:spcBef>
                          <a:spcPts val="0"/>
                        </a:spcBef>
                        <a:spcAft>
                          <a:spcPts val="0"/>
                        </a:spcAft>
                        <a:buClr>
                          <a:schemeClr val="dk1"/>
                        </a:buClr>
                        <a:buSzPts val="1100"/>
                        <a:buFont typeface="Arial"/>
                        <a:buNone/>
                      </a:pPr>
                      <a:r>
                        <a:rPr b="1" i="1" lang="en" sz="1900">
                          <a:solidFill>
                            <a:schemeClr val="accent5"/>
                          </a:solidFill>
                          <a:latin typeface="Lato"/>
                          <a:ea typeface="Lato"/>
                          <a:cs typeface="Lato"/>
                          <a:sym typeface="Lato"/>
                        </a:rPr>
                        <a:t>Design Challenge</a:t>
                      </a:r>
                      <a:endParaRPr b="1" sz="1700">
                        <a:latin typeface="Lato"/>
                        <a:ea typeface="Lato"/>
                        <a:cs typeface="Lato"/>
                        <a:sym typeface="Lato"/>
                      </a:endParaRPr>
                    </a:p>
                  </a:txBody>
                  <a:tcPr marT="68575" marB="68575" marR="91425" marL="91425">
                    <a:lnR cap="flat" cmpd="sng" w="9525">
                      <a:solidFill>
                        <a:srgbClr val="9E9E9E">
                          <a:alpha val="0"/>
                        </a:srgbClr>
                      </a:solidFill>
                      <a:prstDash val="solid"/>
                      <a:round/>
                      <a:headEnd len="sm" w="sm" type="none"/>
                      <a:tailEnd len="sm" w="sm" type="none"/>
                    </a:lnR>
                    <a:solidFill>
                      <a:srgbClr val="F3F3F3"/>
                    </a:solidFill>
                  </a:tcPr>
                </a:tc>
                <a:tc gridSpan="2">
                  <a:txBody>
                    <a:bodyPr/>
                    <a:lstStyle/>
                    <a:p>
                      <a:pPr indent="0" lvl="0" marL="0" rtl="0" algn="l">
                        <a:spcBef>
                          <a:spcPts val="0"/>
                        </a:spcBef>
                        <a:spcAft>
                          <a:spcPts val="0"/>
                        </a:spcAft>
                        <a:buNone/>
                      </a:pPr>
                      <a:r>
                        <a:rPr lang="en" sz="1500">
                          <a:latin typeface="Lato Light"/>
                          <a:ea typeface="Lato Light"/>
                          <a:cs typeface="Lato Light"/>
                          <a:sym typeface="Lato Light"/>
                        </a:rPr>
                        <a:t>Is your work experience more impressive than you education? If so, consider putting your education at the bottom rather than the top.  </a:t>
                      </a:r>
                      <a:endParaRPr sz="1500">
                        <a:latin typeface="Lato Light"/>
                        <a:ea typeface="Lato Light"/>
                        <a:cs typeface="Lato Light"/>
                        <a:sym typeface="Lato Light"/>
                      </a:endParaRPr>
                    </a:p>
                  </a:txBody>
                  <a:tcPr marT="68575" marB="68575" marR="91425" marL="91425">
                    <a:lnL cap="flat" cmpd="sng" w="9525">
                      <a:solidFill>
                        <a:srgbClr val="9E9E9E">
                          <a:alpha val="0"/>
                        </a:srgbClr>
                      </a:solidFill>
                      <a:prstDash val="solid"/>
                      <a:round/>
                      <a:headEnd len="sm" w="sm" type="none"/>
                      <a:tailEnd len="sm" w="sm" type="none"/>
                    </a:lnL>
                    <a:solidFill>
                      <a:srgbClr val="F3F3F3"/>
                    </a:solidFill>
                  </a:tcPr>
                </a:tc>
                <a:tc hMerge="1"/>
              </a:tr>
            </a:tbl>
          </a:graphicData>
        </a:graphic>
      </p:graphicFrame>
      <p:sp>
        <p:nvSpPr>
          <p:cNvPr id="312" name="Google Shape;31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nvSpPr>
        <p:spPr>
          <a:xfrm>
            <a:off x="324400" y="89775"/>
            <a:ext cx="1091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600">
                <a:latin typeface="Oswald Light"/>
                <a:ea typeface="Oswald Light"/>
                <a:cs typeface="Oswald Light"/>
                <a:sym typeface="Oswald Light"/>
              </a:rPr>
              <a:t>A</a:t>
            </a:r>
            <a:r>
              <a:rPr lang="en" sz="5600">
                <a:latin typeface="Oswald Light"/>
                <a:ea typeface="Oswald Light"/>
                <a:cs typeface="Oswald Light"/>
                <a:sym typeface="Oswald Light"/>
              </a:rPr>
              <a:t>.</a:t>
            </a:r>
            <a:endParaRPr sz="5600">
              <a:latin typeface="Oswald Light"/>
              <a:ea typeface="Oswald Light"/>
              <a:cs typeface="Oswald Light"/>
              <a:sym typeface="Oswald Light"/>
            </a:endParaRPr>
          </a:p>
          <a:p>
            <a:pPr indent="0" lvl="0" marL="0" rtl="0" algn="l">
              <a:spcBef>
                <a:spcPts val="0"/>
              </a:spcBef>
              <a:spcAft>
                <a:spcPts val="0"/>
              </a:spcAft>
              <a:buNone/>
            </a:pPr>
            <a:r>
              <a:t/>
            </a:r>
            <a:endParaRPr sz="5600">
              <a:latin typeface="Oswald Light"/>
              <a:ea typeface="Oswald Light"/>
              <a:cs typeface="Oswald Light"/>
              <a:sym typeface="Oswald Light"/>
            </a:endParaRPr>
          </a:p>
          <a:p>
            <a:pPr indent="0" lvl="0" marL="0" rtl="0" algn="l">
              <a:spcBef>
                <a:spcPts val="0"/>
              </a:spcBef>
              <a:spcAft>
                <a:spcPts val="0"/>
              </a:spcAft>
              <a:buNone/>
            </a:pPr>
            <a:r>
              <a:t/>
            </a:r>
            <a:endParaRPr sz="5600">
              <a:latin typeface="Oswald Light"/>
              <a:ea typeface="Oswald Light"/>
              <a:cs typeface="Oswald Light"/>
              <a:sym typeface="Oswald Light"/>
            </a:endParaRPr>
          </a:p>
        </p:txBody>
      </p:sp>
      <p:sp>
        <p:nvSpPr>
          <p:cNvPr id="318" name="Google Shape;318;p49"/>
          <p:cNvSpPr txBox="1"/>
          <p:nvPr/>
        </p:nvSpPr>
        <p:spPr>
          <a:xfrm>
            <a:off x="5914100" y="4889081"/>
            <a:ext cx="31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swald ExtraLight"/>
                <a:ea typeface="Oswald ExtraLight"/>
                <a:cs typeface="Oswald ExtraLight"/>
                <a:sym typeface="Oswald ExtraLight"/>
              </a:rPr>
              <a:t>Adapted from Robin Williams’ The Non-designer Design Book</a:t>
            </a:r>
            <a:endParaRPr sz="1100">
              <a:latin typeface="Oswald ExtraLight"/>
              <a:ea typeface="Oswald ExtraLight"/>
              <a:cs typeface="Oswald ExtraLight"/>
              <a:sym typeface="Oswald ExtraLight"/>
            </a:endParaRPr>
          </a:p>
        </p:txBody>
      </p:sp>
      <p:sp>
        <p:nvSpPr>
          <p:cNvPr id="319" name="Google Shape;319;p49"/>
          <p:cNvSpPr txBox="1"/>
          <p:nvPr/>
        </p:nvSpPr>
        <p:spPr>
          <a:xfrm>
            <a:off x="1637225" y="275400"/>
            <a:ext cx="6951300" cy="11697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Nothing should be placed on the page arbitrarily.</a:t>
            </a:r>
            <a:r>
              <a:rPr lang="en" sz="1600">
                <a:latin typeface="Raleway Light"/>
                <a:ea typeface="Raleway Light"/>
                <a:cs typeface="Raleway Light"/>
                <a:sym typeface="Raleway Light"/>
              </a:rPr>
              <a:t> Everything should be a deliberate choice.  All elements should show visual interconnection with other like element. Think especially about vertical gridlines! </a:t>
            </a:r>
            <a:endParaRPr sz="1600">
              <a:latin typeface="Raleway Light"/>
              <a:ea typeface="Raleway Light"/>
              <a:cs typeface="Raleway Light"/>
              <a:sym typeface="Raleway Light"/>
            </a:endParaRPr>
          </a:p>
          <a:p>
            <a:pPr indent="0" lvl="0" marL="0" rtl="0" algn="l">
              <a:spcBef>
                <a:spcPts val="0"/>
              </a:spcBef>
              <a:spcAft>
                <a:spcPts val="0"/>
              </a:spcAft>
              <a:buNone/>
            </a:pPr>
            <a:r>
              <a:t/>
            </a:r>
            <a:endParaRPr sz="1600">
              <a:latin typeface="Raleway Light"/>
              <a:ea typeface="Raleway Light"/>
              <a:cs typeface="Raleway Light"/>
              <a:sym typeface="Raleway Light"/>
            </a:endParaRPr>
          </a:p>
        </p:txBody>
      </p:sp>
      <p:sp>
        <p:nvSpPr>
          <p:cNvPr id="320" name="Google Shape;320;p49"/>
          <p:cNvSpPr txBox="1"/>
          <p:nvPr/>
        </p:nvSpPr>
        <p:spPr>
          <a:xfrm>
            <a:off x="324400" y="973709"/>
            <a:ext cx="1243800" cy="4311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Alignment </a:t>
            </a:r>
            <a:endParaRPr sz="1600">
              <a:latin typeface="Raleway Medium"/>
              <a:ea typeface="Raleway Medium"/>
              <a:cs typeface="Raleway Medium"/>
              <a:sym typeface="Raleway Medium"/>
            </a:endParaRPr>
          </a:p>
        </p:txBody>
      </p:sp>
      <p:sp>
        <p:nvSpPr>
          <p:cNvPr id="321" name="Google Shape;321;p49"/>
          <p:cNvSpPr txBox="1"/>
          <p:nvPr/>
        </p:nvSpPr>
        <p:spPr>
          <a:xfrm>
            <a:off x="893575" y="1998925"/>
            <a:ext cx="7283100" cy="17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dk2"/>
                </a:solidFill>
                <a:latin typeface="Oswald"/>
                <a:ea typeface="Oswald"/>
                <a:cs typeface="Oswald"/>
                <a:sym typeface="Oswald"/>
              </a:rPr>
              <a:t>Alignment is another way to </a:t>
            </a:r>
            <a:r>
              <a:rPr lang="en" sz="3300">
                <a:solidFill>
                  <a:schemeClr val="dk2"/>
                </a:solidFill>
                <a:latin typeface="Oswald"/>
                <a:ea typeface="Oswald"/>
                <a:cs typeface="Oswald"/>
                <a:sym typeface="Oswald"/>
              </a:rPr>
              <a:t>effectively</a:t>
            </a:r>
            <a:r>
              <a:rPr lang="en" sz="3300">
                <a:solidFill>
                  <a:schemeClr val="dk2"/>
                </a:solidFill>
                <a:latin typeface="Oswald"/>
                <a:ea typeface="Oswald"/>
                <a:cs typeface="Oswald"/>
                <a:sym typeface="Oswald"/>
              </a:rPr>
              <a:t> queue information </a:t>
            </a:r>
            <a:endParaRPr sz="3300">
              <a:solidFill>
                <a:schemeClr val="dk2"/>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nvSpPr>
        <p:spPr>
          <a:xfrm>
            <a:off x="5914100" y="4889081"/>
            <a:ext cx="31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swald ExtraLight"/>
                <a:ea typeface="Oswald ExtraLight"/>
                <a:cs typeface="Oswald ExtraLight"/>
                <a:sym typeface="Oswald ExtraLight"/>
              </a:rPr>
              <a:t>Adapted from Robin Williams’ The Non-designer Design Book</a:t>
            </a:r>
            <a:endParaRPr sz="1100">
              <a:latin typeface="Oswald ExtraLight"/>
              <a:ea typeface="Oswald ExtraLight"/>
              <a:cs typeface="Oswald ExtraLight"/>
              <a:sym typeface="Oswald ExtraLight"/>
            </a:endParaRPr>
          </a:p>
        </p:txBody>
      </p:sp>
      <p:sp>
        <p:nvSpPr>
          <p:cNvPr id="327" name="Google Shape;327;p50"/>
          <p:cNvSpPr txBox="1"/>
          <p:nvPr/>
        </p:nvSpPr>
        <p:spPr>
          <a:xfrm>
            <a:off x="0" y="4712409"/>
            <a:ext cx="1243800" cy="4311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Alignment </a:t>
            </a:r>
            <a:endParaRPr sz="1600">
              <a:latin typeface="Raleway Medium"/>
              <a:ea typeface="Raleway Medium"/>
              <a:cs typeface="Raleway Medium"/>
              <a:sym typeface="Raleway Medium"/>
            </a:endParaRPr>
          </a:p>
        </p:txBody>
      </p:sp>
      <p:pic>
        <p:nvPicPr>
          <p:cNvPr id="328" name="Google Shape;328;p50"/>
          <p:cNvPicPr preferRelativeResize="0"/>
          <p:nvPr/>
        </p:nvPicPr>
        <p:blipFill rotWithShape="1">
          <a:blip r:embed="rId3">
            <a:alphaModFix/>
          </a:blip>
          <a:srcRect b="4534" l="4049" r="0" t="0"/>
          <a:stretch/>
        </p:blipFill>
        <p:spPr>
          <a:xfrm>
            <a:off x="1606200" y="1096050"/>
            <a:ext cx="6747825" cy="2289425"/>
          </a:xfrm>
          <a:prstGeom prst="rect">
            <a:avLst/>
          </a:prstGeom>
          <a:noFill/>
          <a:ln>
            <a:noFill/>
          </a:ln>
        </p:spPr>
      </p:pic>
      <p:sp>
        <p:nvSpPr>
          <p:cNvPr id="329" name="Google Shape;329;p50"/>
          <p:cNvSpPr txBox="1"/>
          <p:nvPr/>
        </p:nvSpPr>
        <p:spPr>
          <a:xfrm>
            <a:off x="5265175" y="4044547"/>
            <a:ext cx="3810000" cy="764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How much more skimmable would the dates be if the text wrapped at the 2nd line rather than the 3rd? </a:t>
            </a:r>
            <a:endParaRPr>
              <a:latin typeface="Raleway"/>
              <a:ea typeface="Raleway"/>
              <a:cs typeface="Raleway"/>
              <a:sym typeface="Raleway"/>
            </a:endParaRPr>
          </a:p>
        </p:txBody>
      </p:sp>
      <p:sp>
        <p:nvSpPr>
          <p:cNvPr id="330" name="Google Shape;330;p50"/>
          <p:cNvSpPr/>
          <p:nvPr/>
        </p:nvSpPr>
        <p:spPr>
          <a:xfrm>
            <a:off x="1606200" y="1167000"/>
            <a:ext cx="14700" cy="2700000"/>
          </a:xfrm>
          <a:prstGeom prst="rect">
            <a:avLst/>
          </a:prstGeom>
          <a:solidFill>
            <a:srgbClr val="E46C0A"/>
          </a:solidFill>
          <a:ln cap="flat" cmpd="sng" w="9525">
            <a:solidFill>
              <a:srgbClr val="E46C0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p50"/>
          <p:cNvSpPr txBox="1"/>
          <p:nvPr/>
        </p:nvSpPr>
        <p:spPr>
          <a:xfrm>
            <a:off x="120050" y="1057425"/>
            <a:ext cx="1182300" cy="1116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Full left alignment is most important </a:t>
            </a:r>
            <a:endParaRPr>
              <a:solidFill>
                <a:schemeClr val="dk1"/>
              </a:solidFill>
              <a:latin typeface="Raleway"/>
              <a:ea typeface="Raleway"/>
              <a:cs typeface="Raleway"/>
              <a:sym typeface="Raleway"/>
            </a:endParaRPr>
          </a:p>
        </p:txBody>
      </p:sp>
      <p:sp>
        <p:nvSpPr>
          <p:cNvPr id="332" name="Google Shape;332;p50"/>
          <p:cNvSpPr/>
          <p:nvPr/>
        </p:nvSpPr>
        <p:spPr>
          <a:xfrm>
            <a:off x="1707425" y="1501825"/>
            <a:ext cx="14700" cy="2700000"/>
          </a:xfrm>
          <a:prstGeom prst="rect">
            <a:avLst/>
          </a:prstGeom>
          <a:solidFill>
            <a:srgbClr val="E46C0A"/>
          </a:solidFill>
          <a:ln cap="flat" cmpd="sng" w="9525">
            <a:solidFill>
              <a:srgbClr val="E46C0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50"/>
          <p:cNvSpPr txBox="1"/>
          <p:nvPr/>
        </p:nvSpPr>
        <p:spPr>
          <a:xfrm>
            <a:off x="120050" y="2607325"/>
            <a:ext cx="1182300" cy="12963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Indentation shows decreasing levels of importance </a:t>
            </a:r>
            <a:endParaRPr>
              <a:solidFill>
                <a:schemeClr val="dk1"/>
              </a:solidFill>
              <a:latin typeface="Raleway"/>
              <a:ea typeface="Raleway"/>
              <a:cs typeface="Raleway"/>
              <a:sym typeface="Raleway"/>
            </a:endParaRPr>
          </a:p>
        </p:txBody>
      </p:sp>
      <p:sp>
        <p:nvSpPr>
          <p:cNvPr id="334" name="Google Shape;334;p50"/>
          <p:cNvSpPr/>
          <p:nvPr/>
        </p:nvSpPr>
        <p:spPr>
          <a:xfrm>
            <a:off x="1924750" y="1705325"/>
            <a:ext cx="14700" cy="2700000"/>
          </a:xfrm>
          <a:prstGeom prst="rect">
            <a:avLst/>
          </a:prstGeom>
          <a:solidFill>
            <a:srgbClr val="E46C0A"/>
          </a:solidFill>
          <a:ln cap="flat" cmpd="sng" w="9525">
            <a:solidFill>
              <a:srgbClr val="E46C0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50"/>
          <p:cNvSpPr/>
          <p:nvPr/>
        </p:nvSpPr>
        <p:spPr>
          <a:xfrm>
            <a:off x="8061250" y="1057425"/>
            <a:ext cx="14700" cy="2700000"/>
          </a:xfrm>
          <a:prstGeom prst="rect">
            <a:avLst/>
          </a:prstGeom>
          <a:solidFill>
            <a:srgbClr val="E46C0A"/>
          </a:solidFill>
          <a:ln cap="flat" cmpd="sng" w="9525">
            <a:solidFill>
              <a:srgbClr val="E46C0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50"/>
          <p:cNvSpPr txBox="1"/>
          <p:nvPr/>
        </p:nvSpPr>
        <p:spPr>
          <a:xfrm>
            <a:off x="6323075" y="189075"/>
            <a:ext cx="2031000" cy="764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Right alignment is useful for </a:t>
            </a:r>
            <a:r>
              <a:rPr lang="en">
                <a:solidFill>
                  <a:schemeClr val="dk1"/>
                </a:solidFill>
                <a:latin typeface="Raleway"/>
                <a:ea typeface="Raleway"/>
                <a:cs typeface="Raleway"/>
                <a:sym typeface="Raleway"/>
              </a:rPr>
              <a:t>skimming</a:t>
            </a:r>
            <a:r>
              <a:rPr lang="en">
                <a:solidFill>
                  <a:schemeClr val="dk1"/>
                </a:solidFill>
                <a:latin typeface="Raleway"/>
                <a:ea typeface="Raleway"/>
                <a:cs typeface="Raleway"/>
                <a:sym typeface="Raleway"/>
              </a:rPr>
              <a:t> </a:t>
            </a:r>
            <a:r>
              <a:rPr lang="en">
                <a:solidFill>
                  <a:schemeClr val="dk1"/>
                </a:solidFill>
                <a:latin typeface="Raleway"/>
                <a:ea typeface="Raleway"/>
                <a:cs typeface="Raleway"/>
                <a:sym typeface="Raleway"/>
              </a:rPr>
              <a:t>f</a:t>
            </a:r>
            <a:r>
              <a:rPr lang="en">
                <a:solidFill>
                  <a:schemeClr val="dk1"/>
                </a:solidFill>
                <a:latin typeface="Raleway"/>
                <a:ea typeface="Raleway"/>
                <a:cs typeface="Raleway"/>
                <a:sym typeface="Raleway"/>
              </a:rPr>
              <a:t>or dates</a:t>
            </a:r>
            <a:endParaRPr>
              <a:solidFill>
                <a:schemeClr val="dk1"/>
              </a:solidFill>
              <a:latin typeface="Raleway"/>
              <a:ea typeface="Raleway"/>
              <a:cs typeface="Raleway"/>
              <a:sym typeface="Raleway"/>
            </a:endParaRPr>
          </a:p>
        </p:txBody>
      </p:sp>
      <p:sp>
        <p:nvSpPr>
          <p:cNvPr id="337" name="Google Shape;337;p50"/>
          <p:cNvSpPr/>
          <p:nvPr/>
        </p:nvSpPr>
        <p:spPr>
          <a:xfrm>
            <a:off x="6878175" y="1057425"/>
            <a:ext cx="14700" cy="27000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txBox="1"/>
          <p:nvPr/>
        </p:nvSpPr>
        <p:spPr>
          <a:xfrm>
            <a:off x="324400" y="89775"/>
            <a:ext cx="1091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600">
                <a:latin typeface="Oswald Light"/>
                <a:ea typeface="Oswald Light"/>
                <a:cs typeface="Oswald Light"/>
                <a:sym typeface="Oswald Light"/>
              </a:rPr>
              <a:t>P</a:t>
            </a:r>
            <a:r>
              <a:rPr lang="en" sz="5600">
                <a:latin typeface="Oswald Light"/>
                <a:ea typeface="Oswald Light"/>
                <a:cs typeface="Oswald Light"/>
                <a:sym typeface="Oswald Light"/>
              </a:rPr>
              <a:t>.</a:t>
            </a:r>
            <a:endParaRPr sz="5600">
              <a:latin typeface="Oswald Light"/>
              <a:ea typeface="Oswald Light"/>
              <a:cs typeface="Oswald Light"/>
              <a:sym typeface="Oswald Light"/>
            </a:endParaRPr>
          </a:p>
          <a:p>
            <a:pPr indent="0" lvl="0" marL="0" rtl="0" algn="l">
              <a:spcBef>
                <a:spcPts val="0"/>
              </a:spcBef>
              <a:spcAft>
                <a:spcPts val="0"/>
              </a:spcAft>
              <a:buNone/>
            </a:pPr>
            <a:r>
              <a:t/>
            </a:r>
            <a:endParaRPr sz="5600">
              <a:latin typeface="Oswald Light"/>
              <a:ea typeface="Oswald Light"/>
              <a:cs typeface="Oswald Light"/>
              <a:sym typeface="Oswald Light"/>
            </a:endParaRPr>
          </a:p>
          <a:p>
            <a:pPr indent="0" lvl="0" marL="0" rtl="0" algn="l">
              <a:spcBef>
                <a:spcPts val="0"/>
              </a:spcBef>
              <a:spcAft>
                <a:spcPts val="0"/>
              </a:spcAft>
              <a:buNone/>
            </a:pPr>
            <a:r>
              <a:t/>
            </a:r>
            <a:endParaRPr sz="5600">
              <a:latin typeface="Oswald Light"/>
              <a:ea typeface="Oswald Light"/>
              <a:cs typeface="Oswald Light"/>
              <a:sym typeface="Oswald Light"/>
            </a:endParaRPr>
          </a:p>
        </p:txBody>
      </p:sp>
      <p:sp>
        <p:nvSpPr>
          <p:cNvPr id="343" name="Google Shape;343;p51"/>
          <p:cNvSpPr txBox="1"/>
          <p:nvPr/>
        </p:nvSpPr>
        <p:spPr>
          <a:xfrm>
            <a:off x="5914100" y="4889081"/>
            <a:ext cx="31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swald ExtraLight"/>
                <a:ea typeface="Oswald ExtraLight"/>
                <a:cs typeface="Oswald ExtraLight"/>
                <a:sym typeface="Oswald ExtraLight"/>
              </a:rPr>
              <a:t>Adapted from Robin Williams’ The Non-designer Design Book</a:t>
            </a:r>
            <a:endParaRPr sz="1100">
              <a:latin typeface="Oswald ExtraLight"/>
              <a:ea typeface="Oswald ExtraLight"/>
              <a:cs typeface="Oswald ExtraLight"/>
              <a:sym typeface="Oswald ExtraLight"/>
            </a:endParaRPr>
          </a:p>
        </p:txBody>
      </p:sp>
      <p:sp>
        <p:nvSpPr>
          <p:cNvPr id="344" name="Google Shape;344;p51"/>
          <p:cNvSpPr txBox="1"/>
          <p:nvPr/>
        </p:nvSpPr>
        <p:spPr>
          <a:xfrm>
            <a:off x="1735500" y="263081"/>
            <a:ext cx="6951300" cy="1169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Raleway"/>
                <a:ea typeface="Raleway"/>
                <a:cs typeface="Raleway"/>
                <a:sym typeface="Raleway"/>
              </a:rPr>
              <a:t>Place similar design elements close together.</a:t>
            </a:r>
            <a:r>
              <a:rPr lang="en" sz="1600">
                <a:solidFill>
                  <a:schemeClr val="dk1"/>
                </a:solidFill>
                <a:latin typeface="Raleway Light"/>
                <a:ea typeface="Raleway Light"/>
                <a:cs typeface="Raleway Light"/>
                <a:sym typeface="Raleway Light"/>
              </a:rPr>
              <a:t>  When items are positioned relatively close to each other, they are perceived as one visual unit rather than several separate units. This helps organize information, reduce clutter, and provides the reader with a clear structure. </a:t>
            </a:r>
            <a:endParaRPr sz="1600">
              <a:latin typeface="Raleway Light"/>
              <a:ea typeface="Raleway Light"/>
              <a:cs typeface="Raleway Light"/>
              <a:sym typeface="Raleway Light"/>
            </a:endParaRPr>
          </a:p>
        </p:txBody>
      </p:sp>
      <p:sp>
        <p:nvSpPr>
          <p:cNvPr id="345" name="Google Shape;345;p51"/>
          <p:cNvSpPr txBox="1"/>
          <p:nvPr/>
        </p:nvSpPr>
        <p:spPr>
          <a:xfrm>
            <a:off x="407275" y="1001681"/>
            <a:ext cx="1243800" cy="4311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Proximity </a:t>
            </a:r>
            <a:endParaRPr sz="1600">
              <a:latin typeface="Raleway Medium"/>
              <a:ea typeface="Raleway Medium"/>
              <a:cs typeface="Raleway Medium"/>
              <a:sym typeface="Raleway Medium"/>
            </a:endParaRPr>
          </a:p>
        </p:txBody>
      </p:sp>
      <p:pic>
        <p:nvPicPr>
          <p:cNvPr id="346" name="Google Shape;346;p51"/>
          <p:cNvPicPr preferRelativeResize="0"/>
          <p:nvPr/>
        </p:nvPicPr>
        <p:blipFill>
          <a:blip r:embed="rId3">
            <a:alphaModFix/>
          </a:blip>
          <a:stretch>
            <a:fillRect/>
          </a:stretch>
        </p:blipFill>
        <p:spPr>
          <a:xfrm>
            <a:off x="1735500" y="1716325"/>
            <a:ext cx="5335726" cy="914600"/>
          </a:xfrm>
          <a:prstGeom prst="rect">
            <a:avLst/>
          </a:prstGeom>
          <a:noFill/>
          <a:ln cap="flat" cmpd="sng" w="9525">
            <a:solidFill>
              <a:schemeClr val="dk2"/>
            </a:solidFill>
            <a:prstDash val="solid"/>
            <a:round/>
            <a:headEnd len="sm" w="sm" type="none"/>
            <a:tailEnd len="sm" w="sm" type="none"/>
          </a:ln>
        </p:spPr>
      </p:pic>
      <p:pic>
        <p:nvPicPr>
          <p:cNvPr id="347" name="Google Shape;347;p51"/>
          <p:cNvPicPr preferRelativeResize="0"/>
          <p:nvPr/>
        </p:nvPicPr>
        <p:blipFill rotWithShape="1">
          <a:blip r:embed="rId4">
            <a:alphaModFix/>
          </a:blip>
          <a:srcRect b="17559" l="0" r="0" t="0"/>
          <a:stretch/>
        </p:blipFill>
        <p:spPr>
          <a:xfrm>
            <a:off x="1651075" y="3310025"/>
            <a:ext cx="6198549" cy="1129300"/>
          </a:xfrm>
          <a:prstGeom prst="rect">
            <a:avLst/>
          </a:prstGeom>
          <a:noFill/>
          <a:ln cap="flat" cmpd="sng" w="9525">
            <a:solidFill>
              <a:schemeClr val="dk2"/>
            </a:solidFill>
            <a:prstDash val="solid"/>
            <a:round/>
            <a:headEnd len="sm" w="sm" type="none"/>
            <a:tailEnd len="sm" w="sm" type="none"/>
          </a:ln>
        </p:spPr>
      </p:pic>
      <p:sp>
        <p:nvSpPr>
          <p:cNvPr id="348" name="Google Shape;348;p51"/>
          <p:cNvSpPr txBox="1"/>
          <p:nvPr/>
        </p:nvSpPr>
        <p:spPr>
          <a:xfrm>
            <a:off x="324400" y="1828650"/>
            <a:ext cx="1221900" cy="6189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Effective use of proximity</a:t>
            </a:r>
            <a:endParaRPr/>
          </a:p>
        </p:txBody>
      </p:sp>
      <p:sp>
        <p:nvSpPr>
          <p:cNvPr id="349" name="Google Shape;349;p51"/>
          <p:cNvSpPr txBox="1"/>
          <p:nvPr/>
        </p:nvSpPr>
        <p:spPr>
          <a:xfrm>
            <a:off x="324400" y="3486628"/>
            <a:ext cx="1221900" cy="776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Less effective use of proximity </a:t>
            </a:r>
            <a:endParaRPr/>
          </a:p>
        </p:txBody>
      </p:sp>
      <p:sp>
        <p:nvSpPr>
          <p:cNvPr id="350" name="Google Shape;350;p51"/>
          <p:cNvSpPr/>
          <p:nvPr/>
        </p:nvSpPr>
        <p:spPr>
          <a:xfrm>
            <a:off x="2628050" y="1995625"/>
            <a:ext cx="73800" cy="535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51"/>
          <p:cNvSpPr/>
          <p:nvPr/>
        </p:nvSpPr>
        <p:spPr>
          <a:xfrm>
            <a:off x="2536625" y="3567025"/>
            <a:ext cx="607500" cy="7056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2"/>
          <p:cNvPicPr preferRelativeResize="0"/>
          <p:nvPr/>
        </p:nvPicPr>
        <p:blipFill rotWithShape="1">
          <a:blip r:embed="rId3">
            <a:alphaModFix/>
          </a:blip>
          <a:srcRect b="0" l="0" r="0" t="0"/>
          <a:stretch/>
        </p:blipFill>
        <p:spPr>
          <a:xfrm>
            <a:off x="1265775" y="503325"/>
            <a:ext cx="6057075" cy="2390500"/>
          </a:xfrm>
          <a:prstGeom prst="rect">
            <a:avLst/>
          </a:prstGeom>
          <a:noFill/>
          <a:ln>
            <a:noFill/>
          </a:ln>
        </p:spPr>
      </p:pic>
      <p:pic>
        <p:nvPicPr>
          <p:cNvPr id="357" name="Google Shape;357;p52"/>
          <p:cNvPicPr preferRelativeResize="0"/>
          <p:nvPr/>
        </p:nvPicPr>
        <p:blipFill>
          <a:blip r:embed="rId4">
            <a:alphaModFix/>
          </a:blip>
          <a:stretch>
            <a:fillRect/>
          </a:stretch>
        </p:blipFill>
        <p:spPr>
          <a:xfrm>
            <a:off x="1265775" y="2811200"/>
            <a:ext cx="6100850" cy="2179350"/>
          </a:xfrm>
          <a:prstGeom prst="rect">
            <a:avLst/>
          </a:prstGeom>
          <a:noFill/>
          <a:ln>
            <a:noFill/>
          </a:ln>
        </p:spPr>
      </p:pic>
      <p:sp>
        <p:nvSpPr>
          <p:cNvPr id="358" name="Google Shape;358;p52"/>
          <p:cNvSpPr txBox="1"/>
          <p:nvPr/>
        </p:nvSpPr>
        <p:spPr>
          <a:xfrm>
            <a:off x="626213" y="21001"/>
            <a:ext cx="7668000" cy="4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Oswald"/>
                <a:ea typeface="Oswald"/>
                <a:cs typeface="Oswald"/>
                <a:sym typeface="Oswald"/>
              </a:rPr>
              <a:t>Can you spot the difference between these two?</a:t>
            </a:r>
            <a:endParaRPr sz="2200">
              <a:latin typeface="Oswald"/>
              <a:ea typeface="Oswald"/>
              <a:cs typeface="Oswald"/>
              <a:sym typeface="Oswald"/>
            </a:endParaRPr>
          </a:p>
        </p:txBody>
      </p:sp>
      <p:sp>
        <p:nvSpPr>
          <p:cNvPr id="359" name="Google Shape;359;p52"/>
          <p:cNvSpPr/>
          <p:nvPr/>
        </p:nvSpPr>
        <p:spPr>
          <a:xfrm>
            <a:off x="1693263" y="2472275"/>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52"/>
          <p:cNvSpPr/>
          <p:nvPr/>
        </p:nvSpPr>
        <p:spPr>
          <a:xfrm>
            <a:off x="1693263" y="1178567"/>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52"/>
          <p:cNvSpPr/>
          <p:nvPr/>
        </p:nvSpPr>
        <p:spPr>
          <a:xfrm>
            <a:off x="1693263" y="1547805"/>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52"/>
          <p:cNvSpPr/>
          <p:nvPr/>
        </p:nvSpPr>
        <p:spPr>
          <a:xfrm>
            <a:off x="1693263" y="1739551"/>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52"/>
          <p:cNvSpPr/>
          <p:nvPr/>
        </p:nvSpPr>
        <p:spPr>
          <a:xfrm>
            <a:off x="1693263" y="1917042"/>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52"/>
          <p:cNvSpPr/>
          <p:nvPr/>
        </p:nvSpPr>
        <p:spPr>
          <a:xfrm>
            <a:off x="1693263" y="2272376"/>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52"/>
          <p:cNvSpPr/>
          <p:nvPr/>
        </p:nvSpPr>
        <p:spPr>
          <a:xfrm>
            <a:off x="1693263" y="2094714"/>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52"/>
          <p:cNvSpPr/>
          <p:nvPr/>
        </p:nvSpPr>
        <p:spPr>
          <a:xfrm>
            <a:off x="1693263" y="1356048"/>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52"/>
          <p:cNvSpPr/>
          <p:nvPr/>
        </p:nvSpPr>
        <p:spPr>
          <a:xfrm>
            <a:off x="1653825" y="3441939"/>
            <a:ext cx="1901700" cy="22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52"/>
          <p:cNvSpPr/>
          <p:nvPr/>
        </p:nvSpPr>
        <p:spPr>
          <a:xfrm>
            <a:off x="1653837" y="3570349"/>
            <a:ext cx="1901700" cy="591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52"/>
          <p:cNvSpPr/>
          <p:nvPr/>
        </p:nvSpPr>
        <p:spPr>
          <a:xfrm>
            <a:off x="1653837" y="3765294"/>
            <a:ext cx="1901700" cy="22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52"/>
          <p:cNvSpPr/>
          <p:nvPr/>
        </p:nvSpPr>
        <p:spPr>
          <a:xfrm>
            <a:off x="1653837" y="4088668"/>
            <a:ext cx="1901700" cy="591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52"/>
          <p:cNvSpPr/>
          <p:nvPr/>
        </p:nvSpPr>
        <p:spPr>
          <a:xfrm>
            <a:off x="1695170" y="3930918"/>
            <a:ext cx="1901700" cy="22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52"/>
          <p:cNvSpPr/>
          <p:nvPr/>
        </p:nvSpPr>
        <p:spPr>
          <a:xfrm>
            <a:off x="1653837" y="4449677"/>
            <a:ext cx="1901700" cy="591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52"/>
          <p:cNvSpPr/>
          <p:nvPr/>
        </p:nvSpPr>
        <p:spPr>
          <a:xfrm>
            <a:off x="1653837" y="4287556"/>
            <a:ext cx="1901700" cy="22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52"/>
          <p:cNvSpPr/>
          <p:nvPr/>
        </p:nvSpPr>
        <p:spPr>
          <a:xfrm>
            <a:off x="1653837" y="4644194"/>
            <a:ext cx="1901700" cy="22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3"/>
          <p:cNvPicPr preferRelativeResize="0"/>
          <p:nvPr/>
        </p:nvPicPr>
        <p:blipFill rotWithShape="1">
          <a:blip r:embed="rId3">
            <a:alphaModFix/>
          </a:blip>
          <a:srcRect b="0" l="0" r="0" t="0"/>
          <a:stretch/>
        </p:blipFill>
        <p:spPr>
          <a:xfrm>
            <a:off x="1265775" y="503325"/>
            <a:ext cx="6057075" cy="2390500"/>
          </a:xfrm>
          <a:prstGeom prst="rect">
            <a:avLst/>
          </a:prstGeom>
          <a:noFill/>
          <a:ln>
            <a:noFill/>
          </a:ln>
        </p:spPr>
      </p:pic>
      <p:pic>
        <p:nvPicPr>
          <p:cNvPr id="380" name="Google Shape;380;p53"/>
          <p:cNvPicPr preferRelativeResize="0"/>
          <p:nvPr/>
        </p:nvPicPr>
        <p:blipFill>
          <a:blip r:embed="rId4">
            <a:alphaModFix/>
          </a:blip>
          <a:stretch>
            <a:fillRect/>
          </a:stretch>
        </p:blipFill>
        <p:spPr>
          <a:xfrm>
            <a:off x="1265775" y="2811200"/>
            <a:ext cx="6100850" cy="2179350"/>
          </a:xfrm>
          <a:prstGeom prst="rect">
            <a:avLst/>
          </a:prstGeom>
          <a:noFill/>
          <a:ln>
            <a:noFill/>
          </a:ln>
        </p:spPr>
      </p:pic>
      <p:sp>
        <p:nvSpPr>
          <p:cNvPr id="381" name="Google Shape;381;p53"/>
          <p:cNvSpPr/>
          <p:nvPr/>
        </p:nvSpPr>
        <p:spPr>
          <a:xfrm>
            <a:off x="1693263" y="2472275"/>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53"/>
          <p:cNvSpPr/>
          <p:nvPr/>
        </p:nvSpPr>
        <p:spPr>
          <a:xfrm>
            <a:off x="1693263" y="1178567"/>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53"/>
          <p:cNvSpPr/>
          <p:nvPr/>
        </p:nvSpPr>
        <p:spPr>
          <a:xfrm>
            <a:off x="1693263" y="1547805"/>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53"/>
          <p:cNvSpPr/>
          <p:nvPr/>
        </p:nvSpPr>
        <p:spPr>
          <a:xfrm>
            <a:off x="1693263" y="1739551"/>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53"/>
          <p:cNvSpPr/>
          <p:nvPr/>
        </p:nvSpPr>
        <p:spPr>
          <a:xfrm>
            <a:off x="1693263" y="1917042"/>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53"/>
          <p:cNvSpPr/>
          <p:nvPr/>
        </p:nvSpPr>
        <p:spPr>
          <a:xfrm>
            <a:off x="1693263" y="2272376"/>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53"/>
          <p:cNvSpPr/>
          <p:nvPr/>
        </p:nvSpPr>
        <p:spPr>
          <a:xfrm>
            <a:off x="1693263" y="2094714"/>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53"/>
          <p:cNvSpPr/>
          <p:nvPr/>
        </p:nvSpPr>
        <p:spPr>
          <a:xfrm>
            <a:off x="1693263" y="1356048"/>
            <a:ext cx="1901700" cy="58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53"/>
          <p:cNvSpPr/>
          <p:nvPr/>
        </p:nvSpPr>
        <p:spPr>
          <a:xfrm>
            <a:off x="1653825" y="3441939"/>
            <a:ext cx="1901700" cy="22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53"/>
          <p:cNvSpPr/>
          <p:nvPr/>
        </p:nvSpPr>
        <p:spPr>
          <a:xfrm>
            <a:off x="1653837" y="3570349"/>
            <a:ext cx="1901700" cy="591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53"/>
          <p:cNvSpPr/>
          <p:nvPr/>
        </p:nvSpPr>
        <p:spPr>
          <a:xfrm>
            <a:off x="1653837" y="3765294"/>
            <a:ext cx="1901700" cy="22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53"/>
          <p:cNvSpPr/>
          <p:nvPr/>
        </p:nvSpPr>
        <p:spPr>
          <a:xfrm>
            <a:off x="1653837" y="4088668"/>
            <a:ext cx="1901700" cy="591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53"/>
          <p:cNvSpPr/>
          <p:nvPr/>
        </p:nvSpPr>
        <p:spPr>
          <a:xfrm>
            <a:off x="1695170" y="3930918"/>
            <a:ext cx="1901700" cy="22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53"/>
          <p:cNvSpPr/>
          <p:nvPr/>
        </p:nvSpPr>
        <p:spPr>
          <a:xfrm>
            <a:off x="1653837" y="4449677"/>
            <a:ext cx="1901700" cy="591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53"/>
          <p:cNvSpPr/>
          <p:nvPr/>
        </p:nvSpPr>
        <p:spPr>
          <a:xfrm>
            <a:off x="1653837" y="4287556"/>
            <a:ext cx="1901700" cy="22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53"/>
          <p:cNvSpPr/>
          <p:nvPr/>
        </p:nvSpPr>
        <p:spPr>
          <a:xfrm>
            <a:off x="1653837" y="4644194"/>
            <a:ext cx="1901700" cy="22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53"/>
          <p:cNvSpPr txBox="1"/>
          <p:nvPr/>
        </p:nvSpPr>
        <p:spPr>
          <a:xfrm>
            <a:off x="482200" y="65677"/>
            <a:ext cx="7668000" cy="50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Oswald"/>
                <a:ea typeface="Oswald"/>
                <a:cs typeface="Oswald"/>
                <a:sym typeface="Oswald"/>
              </a:rPr>
              <a:t>Line spacing is a subtle way to we use the proximity </a:t>
            </a:r>
            <a:endParaRPr sz="2200">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4"/>
          <p:cNvSpPr txBox="1"/>
          <p:nvPr/>
        </p:nvSpPr>
        <p:spPr>
          <a:xfrm>
            <a:off x="324400" y="89775"/>
            <a:ext cx="109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latin typeface="Oswald Light"/>
                <a:ea typeface="Oswald Light"/>
                <a:cs typeface="Oswald Light"/>
                <a:sym typeface="Oswald Light"/>
              </a:rPr>
              <a:t>C. </a:t>
            </a:r>
            <a:endParaRPr sz="5000">
              <a:latin typeface="Oswald Light"/>
              <a:ea typeface="Oswald Light"/>
              <a:cs typeface="Oswald Light"/>
              <a:sym typeface="Oswald Light"/>
            </a:endParaRPr>
          </a:p>
        </p:txBody>
      </p:sp>
      <p:sp>
        <p:nvSpPr>
          <p:cNvPr id="403" name="Google Shape;403;p54"/>
          <p:cNvSpPr txBox="1"/>
          <p:nvPr/>
        </p:nvSpPr>
        <p:spPr>
          <a:xfrm>
            <a:off x="1766300" y="89775"/>
            <a:ext cx="7259700" cy="1169700"/>
          </a:xfrm>
          <a:prstGeom prst="rect">
            <a:avLst/>
          </a:prstGeom>
          <a:solidFill>
            <a:srgbClr val="DAF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Avoid elements on the page the are merely </a:t>
            </a:r>
            <a:r>
              <a:rPr b="1" i="1" lang="en" sz="1600">
                <a:latin typeface="Raleway"/>
                <a:ea typeface="Raleway"/>
                <a:cs typeface="Raleway"/>
                <a:sym typeface="Raleway"/>
              </a:rPr>
              <a:t>similar.</a:t>
            </a:r>
            <a:r>
              <a:rPr b="1" lang="en" sz="1600">
                <a:latin typeface="Raleway"/>
                <a:ea typeface="Raleway"/>
                <a:cs typeface="Raleway"/>
                <a:sym typeface="Raleway"/>
              </a:rPr>
              <a:t> </a:t>
            </a:r>
            <a:r>
              <a:rPr lang="en" sz="1600">
                <a:latin typeface="Raleway Light"/>
                <a:ea typeface="Raleway Light"/>
                <a:cs typeface="Raleway Light"/>
                <a:sym typeface="Raleway Light"/>
              </a:rPr>
              <a:t>I</a:t>
            </a:r>
            <a:r>
              <a:rPr lang="en" sz="1600">
                <a:latin typeface="Raleway Light"/>
                <a:ea typeface="Raleway Light"/>
                <a:cs typeface="Raleway Light"/>
                <a:sym typeface="Raleway Light"/>
              </a:rPr>
              <a:t>f the elements (typeface, color, size, line thickness, shape, space, etc.) are not the </a:t>
            </a:r>
            <a:r>
              <a:rPr i="1" lang="en" sz="1600">
                <a:latin typeface="Raleway Light"/>
                <a:ea typeface="Raleway Light"/>
                <a:cs typeface="Raleway Light"/>
                <a:sym typeface="Raleway Light"/>
              </a:rPr>
              <a:t>same</a:t>
            </a:r>
            <a:r>
              <a:rPr lang="en" sz="1600">
                <a:latin typeface="Raleway Light"/>
                <a:ea typeface="Raleway Light"/>
                <a:cs typeface="Raleway Light"/>
                <a:sym typeface="Raleway Light"/>
              </a:rPr>
              <a:t>, then make them different. Contrast is what makes a reader look at the page in the first place. And it clarifies what’s most important. </a:t>
            </a:r>
            <a:endParaRPr sz="1600">
              <a:latin typeface="Raleway Light"/>
              <a:ea typeface="Raleway Light"/>
              <a:cs typeface="Raleway Light"/>
              <a:sym typeface="Raleway Light"/>
            </a:endParaRPr>
          </a:p>
        </p:txBody>
      </p:sp>
      <p:sp>
        <p:nvSpPr>
          <p:cNvPr id="404" name="Google Shape;404;p54"/>
          <p:cNvSpPr txBox="1"/>
          <p:nvPr/>
        </p:nvSpPr>
        <p:spPr>
          <a:xfrm>
            <a:off x="1766300" y="1325850"/>
            <a:ext cx="7259700" cy="11697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Repeat </a:t>
            </a:r>
            <a:r>
              <a:rPr b="1" lang="en" sz="1600">
                <a:solidFill>
                  <a:schemeClr val="dk1"/>
                </a:solidFill>
                <a:latin typeface="Raleway"/>
                <a:ea typeface="Raleway"/>
                <a:cs typeface="Raleway"/>
                <a:sym typeface="Raleway"/>
              </a:rPr>
              <a:t>elements</a:t>
            </a:r>
            <a:r>
              <a:rPr b="1" lang="en" sz="1600">
                <a:solidFill>
                  <a:schemeClr val="dk1"/>
                </a:solidFill>
                <a:latin typeface="Raleway"/>
                <a:ea typeface="Raleway"/>
                <a:cs typeface="Raleway"/>
                <a:sym typeface="Raleway"/>
              </a:rPr>
              <a:t> </a:t>
            </a:r>
            <a:r>
              <a:rPr b="1" lang="en" sz="1600">
                <a:solidFill>
                  <a:schemeClr val="dk1"/>
                </a:solidFill>
                <a:latin typeface="Raleway"/>
                <a:ea typeface="Raleway"/>
                <a:cs typeface="Raleway"/>
                <a:sym typeface="Raleway"/>
              </a:rPr>
              <a:t>throughout the page.</a:t>
            </a:r>
            <a:r>
              <a:rPr lang="en" sz="1600">
                <a:solidFill>
                  <a:schemeClr val="dk1"/>
                </a:solidFill>
                <a:latin typeface="Raleway Light"/>
                <a:ea typeface="Raleway Light"/>
                <a:cs typeface="Raleway Light"/>
                <a:sym typeface="Raleway Light"/>
              </a:rPr>
              <a:t> </a:t>
            </a:r>
            <a:r>
              <a:rPr lang="en" sz="1600">
                <a:latin typeface="Raleway Light"/>
                <a:ea typeface="Raleway Light"/>
                <a:cs typeface="Raleway Light"/>
                <a:sym typeface="Raleway Light"/>
              </a:rPr>
              <a:t>These include </a:t>
            </a:r>
            <a:r>
              <a:rPr lang="en" sz="1600">
                <a:latin typeface="Raleway Light"/>
                <a:ea typeface="Raleway Light"/>
                <a:cs typeface="Raleway Light"/>
                <a:sym typeface="Raleway Light"/>
              </a:rPr>
              <a:t>shapes, fonts, sizes, colors, spacial relationships, and line thickness, as well as layout patterns. Repetition develops the organization and strengthens the unity of the document </a:t>
            </a:r>
            <a:endParaRPr sz="1600">
              <a:latin typeface="Raleway Light"/>
              <a:ea typeface="Raleway Light"/>
              <a:cs typeface="Raleway Light"/>
              <a:sym typeface="Raleway Light"/>
            </a:endParaRPr>
          </a:p>
        </p:txBody>
      </p:sp>
      <p:sp>
        <p:nvSpPr>
          <p:cNvPr id="405" name="Google Shape;405;p54"/>
          <p:cNvSpPr txBox="1"/>
          <p:nvPr/>
        </p:nvSpPr>
        <p:spPr>
          <a:xfrm>
            <a:off x="1766300" y="2602650"/>
            <a:ext cx="7259700" cy="11697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Nothing should be placed on the page arbitrarily; </a:t>
            </a:r>
            <a:r>
              <a:rPr lang="en" sz="1600">
                <a:latin typeface="Raleway Light"/>
                <a:ea typeface="Raleway Light"/>
                <a:cs typeface="Raleway Light"/>
                <a:sym typeface="Raleway Light"/>
              </a:rPr>
              <a:t>everything should be a deliberate choice.  All the elements  should visually connect with other elements, and facilitate easy comprehension and readability. Think especially about vertical gridlines! </a:t>
            </a:r>
            <a:endParaRPr sz="1600">
              <a:latin typeface="Raleway Light"/>
              <a:ea typeface="Raleway Light"/>
              <a:cs typeface="Raleway Light"/>
              <a:sym typeface="Raleway Light"/>
            </a:endParaRPr>
          </a:p>
        </p:txBody>
      </p:sp>
      <p:sp>
        <p:nvSpPr>
          <p:cNvPr id="406" name="Google Shape;406;p54"/>
          <p:cNvSpPr txBox="1"/>
          <p:nvPr/>
        </p:nvSpPr>
        <p:spPr>
          <a:xfrm>
            <a:off x="1766300" y="3843275"/>
            <a:ext cx="7259700" cy="1169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Place similar design elements close together.</a:t>
            </a:r>
            <a:r>
              <a:rPr lang="en" sz="1600">
                <a:latin typeface="Raleway Light"/>
                <a:ea typeface="Raleway Light"/>
                <a:cs typeface="Raleway Light"/>
                <a:sym typeface="Raleway Light"/>
              </a:rPr>
              <a:t>  </a:t>
            </a:r>
            <a:r>
              <a:rPr lang="en" sz="1600">
                <a:latin typeface="Raleway Light"/>
                <a:ea typeface="Raleway Light"/>
                <a:cs typeface="Raleway Light"/>
                <a:sym typeface="Raleway Light"/>
              </a:rPr>
              <a:t>When items are positioned relatively close to each other, they are perceived as one visual unit rather than several separate units. This helps organize information, reduce clutter, and provides the reader with a clear structure. </a:t>
            </a:r>
            <a:endParaRPr sz="1600">
              <a:latin typeface="Raleway Light"/>
              <a:ea typeface="Raleway Light"/>
              <a:cs typeface="Raleway Light"/>
              <a:sym typeface="Raleway Light"/>
            </a:endParaRPr>
          </a:p>
        </p:txBody>
      </p:sp>
      <p:sp>
        <p:nvSpPr>
          <p:cNvPr id="407" name="Google Shape;407;p54"/>
          <p:cNvSpPr txBox="1"/>
          <p:nvPr/>
        </p:nvSpPr>
        <p:spPr>
          <a:xfrm>
            <a:off x="5914100" y="4889081"/>
            <a:ext cx="31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swald ExtraLight"/>
                <a:ea typeface="Oswald ExtraLight"/>
                <a:cs typeface="Oswald ExtraLight"/>
                <a:sym typeface="Oswald ExtraLight"/>
              </a:rPr>
              <a:t>Adapted from Robin Williams’ The Non-designer Design Book</a:t>
            </a:r>
            <a:endParaRPr sz="1100">
              <a:latin typeface="Oswald ExtraLight"/>
              <a:ea typeface="Oswald ExtraLight"/>
              <a:cs typeface="Oswald ExtraLight"/>
              <a:sym typeface="Oswald ExtraLight"/>
            </a:endParaRPr>
          </a:p>
        </p:txBody>
      </p:sp>
      <p:sp>
        <p:nvSpPr>
          <p:cNvPr id="408" name="Google Shape;408;p54"/>
          <p:cNvSpPr txBox="1"/>
          <p:nvPr/>
        </p:nvSpPr>
        <p:spPr>
          <a:xfrm>
            <a:off x="422675" y="828363"/>
            <a:ext cx="1243800" cy="431100"/>
          </a:xfrm>
          <a:prstGeom prst="rect">
            <a:avLst/>
          </a:prstGeom>
          <a:solidFill>
            <a:srgbClr val="DAF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Contrast </a:t>
            </a:r>
            <a:endParaRPr sz="1600">
              <a:latin typeface="Raleway Medium"/>
              <a:ea typeface="Raleway Medium"/>
              <a:cs typeface="Raleway Medium"/>
              <a:sym typeface="Raleway Medium"/>
            </a:endParaRPr>
          </a:p>
        </p:txBody>
      </p:sp>
      <p:sp>
        <p:nvSpPr>
          <p:cNvPr id="409" name="Google Shape;409;p54"/>
          <p:cNvSpPr txBox="1"/>
          <p:nvPr/>
        </p:nvSpPr>
        <p:spPr>
          <a:xfrm>
            <a:off x="422675" y="2071422"/>
            <a:ext cx="1243800" cy="4311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Repetition </a:t>
            </a:r>
            <a:endParaRPr sz="1600">
              <a:latin typeface="Raleway Medium"/>
              <a:ea typeface="Raleway Medium"/>
              <a:cs typeface="Raleway Medium"/>
              <a:sym typeface="Raleway Medium"/>
            </a:endParaRPr>
          </a:p>
        </p:txBody>
      </p:sp>
      <p:sp>
        <p:nvSpPr>
          <p:cNvPr id="410" name="Google Shape;410;p54"/>
          <p:cNvSpPr txBox="1"/>
          <p:nvPr/>
        </p:nvSpPr>
        <p:spPr>
          <a:xfrm>
            <a:off x="422675" y="3330166"/>
            <a:ext cx="1243800" cy="4311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Alignment </a:t>
            </a:r>
            <a:endParaRPr sz="1600">
              <a:latin typeface="Raleway Medium"/>
              <a:ea typeface="Raleway Medium"/>
              <a:cs typeface="Raleway Medium"/>
              <a:sym typeface="Raleway Medium"/>
            </a:endParaRPr>
          </a:p>
        </p:txBody>
      </p:sp>
      <p:sp>
        <p:nvSpPr>
          <p:cNvPr id="411" name="Google Shape;411;p54"/>
          <p:cNvSpPr txBox="1"/>
          <p:nvPr/>
        </p:nvSpPr>
        <p:spPr>
          <a:xfrm>
            <a:off x="422675" y="4588931"/>
            <a:ext cx="1243800" cy="4311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Medium"/>
                <a:ea typeface="Raleway Medium"/>
                <a:cs typeface="Raleway Medium"/>
                <a:sym typeface="Raleway Medium"/>
              </a:rPr>
              <a:t>Proximity </a:t>
            </a:r>
            <a:endParaRPr sz="1600">
              <a:latin typeface="Raleway Medium"/>
              <a:ea typeface="Raleway Medium"/>
              <a:cs typeface="Raleway Medium"/>
              <a:sym typeface="Raleway Medium"/>
            </a:endParaRPr>
          </a:p>
        </p:txBody>
      </p:sp>
      <p:sp>
        <p:nvSpPr>
          <p:cNvPr id="412" name="Google Shape;412;p54"/>
          <p:cNvSpPr txBox="1"/>
          <p:nvPr/>
        </p:nvSpPr>
        <p:spPr>
          <a:xfrm>
            <a:off x="422675" y="1325850"/>
            <a:ext cx="109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latin typeface="Oswald Light"/>
                <a:ea typeface="Oswald Light"/>
                <a:cs typeface="Oswald Light"/>
                <a:sym typeface="Oswald Light"/>
              </a:rPr>
              <a:t>R</a:t>
            </a:r>
            <a:r>
              <a:rPr lang="en" sz="5000">
                <a:latin typeface="Oswald Light"/>
                <a:ea typeface="Oswald Light"/>
                <a:cs typeface="Oswald Light"/>
                <a:sym typeface="Oswald Light"/>
              </a:rPr>
              <a:t>. </a:t>
            </a:r>
            <a:endParaRPr sz="5000">
              <a:latin typeface="Oswald Light"/>
              <a:ea typeface="Oswald Light"/>
              <a:cs typeface="Oswald Light"/>
              <a:sym typeface="Oswald Light"/>
            </a:endParaRPr>
          </a:p>
        </p:txBody>
      </p:sp>
      <p:sp>
        <p:nvSpPr>
          <p:cNvPr id="413" name="Google Shape;413;p54"/>
          <p:cNvSpPr txBox="1"/>
          <p:nvPr/>
        </p:nvSpPr>
        <p:spPr>
          <a:xfrm>
            <a:off x="422675" y="2584563"/>
            <a:ext cx="109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latin typeface="Oswald Light"/>
                <a:ea typeface="Oswald Light"/>
                <a:cs typeface="Oswald Light"/>
                <a:sym typeface="Oswald Light"/>
              </a:rPr>
              <a:t>A</a:t>
            </a:r>
            <a:r>
              <a:rPr lang="en" sz="5000">
                <a:latin typeface="Oswald Light"/>
                <a:ea typeface="Oswald Light"/>
                <a:cs typeface="Oswald Light"/>
                <a:sym typeface="Oswald Light"/>
              </a:rPr>
              <a:t>. </a:t>
            </a:r>
            <a:endParaRPr sz="5000">
              <a:latin typeface="Oswald Light"/>
              <a:ea typeface="Oswald Light"/>
              <a:cs typeface="Oswald Light"/>
              <a:sym typeface="Oswald Light"/>
            </a:endParaRPr>
          </a:p>
        </p:txBody>
      </p:sp>
      <p:sp>
        <p:nvSpPr>
          <p:cNvPr id="414" name="Google Shape;414;p54"/>
          <p:cNvSpPr txBox="1"/>
          <p:nvPr/>
        </p:nvSpPr>
        <p:spPr>
          <a:xfrm>
            <a:off x="422675" y="3843275"/>
            <a:ext cx="109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latin typeface="Oswald Light"/>
                <a:ea typeface="Oswald Light"/>
                <a:cs typeface="Oswald Light"/>
                <a:sym typeface="Oswald Light"/>
              </a:rPr>
              <a:t>P</a:t>
            </a:r>
            <a:r>
              <a:rPr lang="en" sz="5000">
                <a:latin typeface="Oswald Light"/>
                <a:ea typeface="Oswald Light"/>
                <a:cs typeface="Oswald Light"/>
                <a:sym typeface="Oswald Light"/>
              </a:rPr>
              <a:t>. </a:t>
            </a:r>
            <a:endParaRPr sz="5000">
              <a:latin typeface="Oswald Light"/>
              <a:ea typeface="Oswald Light"/>
              <a:cs typeface="Oswald Light"/>
              <a:sym typeface="Oswal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nvSpPr>
        <p:spPr>
          <a:xfrm>
            <a:off x="250800" y="164063"/>
            <a:ext cx="8598300" cy="210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dk1"/>
                </a:solidFill>
                <a:latin typeface="Oswald"/>
                <a:ea typeface="Oswald"/>
                <a:cs typeface="Oswald"/>
                <a:sym typeface="Oswald"/>
              </a:rPr>
              <a:t>3 RESUMES</a:t>
            </a:r>
            <a:endParaRPr sz="3700">
              <a:solidFill>
                <a:schemeClr val="dk1"/>
              </a:solidFill>
              <a:latin typeface="Oswald"/>
              <a:ea typeface="Oswald"/>
              <a:cs typeface="Oswald"/>
              <a:sym typeface="Oswald"/>
            </a:endParaRPr>
          </a:p>
          <a:p>
            <a:pPr indent="0" lvl="0" marL="0" rtl="0" algn="ctr">
              <a:spcBef>
                <a:spcPts val="0"/>
              </a:spcBef>
              <a:spcAft>
                <a:spcPts val="0"/>
              </a:spcAft>
              <a:buNone/>
            </a:pPr>
            <a:r>
              <a:t/>
            </a:r>
            <a:endParaRPr sz="2800">
              <a:solidFill>
                <a:schemeClr val="dk1"/>
              </a:solidFill>
              <a:latin typeface="Oswald"/>
              <a:ea typeface="Oswald"/>
              <a:cs typeface="Oswald"/>
              <a:sym typeface="Oswald"/>
            </a:endParaRPr>
          </a:p>
          <a:p>
            <a:pPr indent="0" lvl="0" marL="0" rtl="0" algn="ctr">
              <a:spcBef>
                <a:spcPts val="0"/>
              </a:spcBef>
              <a:spcAft>
                <a:spcPts val="0"/>
              </a:spcAft>
              <a:buNone/>
            </a:pPr>
            <a:r>
              <a:rPr lang="en" sz="3000">
                <a:solidFill>
                  <a:schemeClr val="dk1"/>
                </a:solidFill>
                <a:latin typeface="Oswald"/>
                <a:ea typeface="Oswald"/>
                <a:cs typeface="Oswald"/>
                <a:sym typeface="Oswald"/>
              </a:rPr>
              <a:t>What is visually memorable? </a:t>
            </a:r>
            <a:endParaRPr sz="3000">
              <a:solidFill>
                <a:schemeClr val="dk1"/>
              </a:solidFill>
              <a:latin typeface="Oswald"/>
              <a:ea typeface="Oswald"/>
              <a:cs typeface="Oswald"/>
              <a:sym typeface="Oswald"/>
            </a:endParaRPr>
          </a:p>
          <a:p>
            <a:pPr indent="0" lvl="0" marL="0" rtl="0" algn="ctr">
              <a:spcBef>
                <a:spcPts val="0"/>
              </a:spcBef>
              <a:spcAft>
                <a:spcPts val="0"/>
              </a:spcAft>
              <a:buNone/>
            </a:pPr>
            <a:r>
              <a:rPr lang="en" sz="3000">
                <a:solidFill>
                  <a:schemeClr val="dk1"/>
                </a:solidFill>
                <a:latin typeface="Oswald"/>
                <a:ea typeface="Oswald"/>
                <a:cs typeface="Oswald"/>
                <a:sym typeface="Oswald"/>
              </a:rPr>
              <a:t>What do you like? What do you dislike? </a:t>
            </a:r>
            <a:endParaRPr sz="1600">
              <a:latin typeface="Oswald"/>
              <a:ea typeface="Oswald"/>
              <a:cs typeface="Oswald"/>
              <a:sym typeface="Oswald"/>
            </a:endParaRPr>
          </a:p>
        </p:txBody>
      </p:sp>
      <p:sp>
        <p:nvSpPr>
          <p:cNvPr id="420" name="Google Shape;420;p55"/>
          <p:cNvSpPr txBox="1"/>
          <p:nvPr/>
        </p:nvSpPr>
        <p:spPr>
          <a:xfrm>
            <a:off x="536400" y="2830450"/>
            <a:ext cx="8312700" cy="6771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latin typeface="Oswald Light"/>
                <a:ea typeface="Oswald Light"/>
                <a:cs typeface="Oswald Light"/>
                <a:sym typeface="Oswald Light"/>
              </a:rPr>
              <a:t>Use the visual design principles to explain your choices </a:t>
            </a:r>
            <a:endParaRPr sz="3200">
              <a:latin typeface="Oswald Light"/>
              <a:ea typeface="Oswald Light"/>
              <a:cs typeface="Oswald Light"/>
              <a:sym typeface="Oswald Light"/>
            </a:endParaRPr>
          </a:p>
        </p:txBody>
      </p:sp>
      <p:sp>
        <p:nvSpPr>
          <p:cNvPr id="421" name="Google Shape;421;p55"/>
          <p:cNvSpPr txBox="1"/>
          <p:nvPr/>
        </p:nvSpPr>
        <p:spPr>
          <a:xfrm>
            <a:off x="536400" y="3866200"/>
            <a:ext cx="1957200" cy="492600"/>
          </a:xfrm>
          <a:prstGeom prst="rect">
            <a:avLst/>
          </a:prstGeom>
          <a:solidFill>
            <a:srgbClr val="DAF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Raleway Medium"/>
                <a:ea typeface="Raleway Medium"/>
                <a:cs typeface="Raleway Medium"/>
                <a:sym typeface="Raleway Medium"/>
              </a:rPr>
              <a:t>Contrast </a:t>
            </a:r>
            <a:endParaRPr sz="2000">
              <a:latin typeface="Raleway Medium"/>
              <a:ea typeface="Raleway Medium"/>
              <a:cs typeface="Raleway Medium"/>
              <a:sym typeface="Raleway Medium"/>
            </a:endParaRPr>
          </a:p>
        </p:txBody>
      </p:sp>
      <p:sp>
        <p:nvSpPr>
          <p:cNvPr id="422" name="Google Shape;422;p55"/>
          <p:cNvSpPr txBox="1"/>
          <p:nvPr/>
        </p:nvSpPr>
        <p:spPr>
          <a:xfrm>
            <a:off x="2669000" y="3866200"/>
            <a:ext cx="1957200" cy="4926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Raleway Medium"/>
                <a:ea typeface="Raleway Medium"/>
                <a:cs typeface="Raleway Medium"/>
                <a:sym typeface="Raleway Medium"/>
              </a:rPr>
              <a:t>Repetition </a:t>
            </a:r>
            <a:endParaRPr sz="2000">
              <a:latin typeface="Raleway Medium"/>
              <a:ea typeface="Raleway Medium"/>
              <a:cs typeface="Raleway Medium"/>
              <a:sym typeface="Raleway Medium"/>
            </a:endParaRPr>
          </a:p>
        </p:txBody>
      </p:sp>
      <p:sp>
        <p:nvSpPr>
          <p:cNvPr id="423" name="Google Shape;423;p55"/>
          <p:cNvSpPr txBox="1"/>
          <p:nvPr/>
        </p:nvSpPr>
        <p:spPr>
          <a:xfrm>
            <a:off x="4801625" y="3866200"/>
            <a:ext cx="1957200" cy="492600"/>
          </a:xfrm>
          <a:prstGeom prst="rect">
            <a:avLst/>
          </a:prstGeom>
          <a:solidFill>
            <a:srgbClr val="C9DAF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Raleway Medium"/>
                <a:ea typeface="Raleway Medium"/>
                <a:cs typeface="Raleway Medium"/>
                <a:sym typeface="Raleway Medium"/>
              </a:rPr>
              <a:t>Alignment </a:t>
            </a:r>
            <a:endParaRPr sz="2000">
              <a:latin typeface="Raleway Medium"/>
              <a:ea typeface="Raleway Medium"/>
              <a:cs typeface="Raleway Medium"/>
              <a:sym typeface="Raleway Medium"/>
            </a:endParaRPr>
          </a:p>
        </p:txBody>
      </p:sp>
      <p:sp>
        <p:nvSpPr>
          <p:cNvPr id="424" name="Google Shape;424;p55"/>
          <p:cNvSpPr txBox="1"/>
          <p:nvPr/>
        </p:nvSpPr>
        <p:spPr>
          <a:xfrm>
            <a:off x="6891900" y="3866200"/>
            <a:ext cx="1957200" cy="4926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Raleway Medium"/>
                <a:ea typeface="Raleway Medium"/>
                <a:cs typeface="Raleway Medium"/>
                <a:sym typeface="Raleway Medium"/>
              </a:rPr>
              <a:t>Proximity </a:t>
            </a:r>
            <a:endParaRPr sz="2000">
              <a:latin typeface="Raleway Medium"/>
              <a:ea typeface="Raleway Medium"/>
              <a:cs typeface="Raleway Medium"/>
              <a:sym typeface="Raleway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6"/>
          <p:cNvPicPr preferRelativeResize="0"/>
          <p:nvPr/>
        </p:nvPicPr>
        <p:blipFill>
          <a:blip r:embed="rId3">
            <a:alphaModFix/>
          </a:blip>
          <a:stretch>
            <a:fillRect/>
          </a:stretch>
        </p:blipFill>
        <p:spPr>
          <a:xfrm>
            <a:off x="2851800" y="-12987"/>
            <a:ext cx="3705338" cy="5169476"/>
          </a:xfrm>
          <a:prstGeom prst="rect">
            <a:avLst/>
          </a:prstGeom>
          <a:noFill/>
          <a:ln cap="flat" cmpd="sng" w="9525">
            <a:solidFill>
              <a:srgbClr val="B7B7B7"/>
            </a:solidFill>
            <a:prstDash val="solid"/>
            <a:round/>
            <a:headEnd len="sm" w="sm" type="none"/>
            <a:tailEnd len="sm" w="sm" type="none"/>
          </a:ln>
        </p:spPr>
      </p:pic>
      <p:sp>
        <p:nvSpPr>
          <p:cNvPr id="430" name="Google Shape;430;p56"/>
          <p:cNvSpPr txBox="1"/>
          <p:nvPr/>
        </p:nvSpPr>
        <p:spPr>
          <a:xfrm>
            <a:off x="221225" y="287588"/>
            <a:ext cx="15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1" name="Google Shape;431;p56"/>
          <p:cNvSpPr txBox="1"/>
          <p:nvPr/>
        </p:nvSpPr>
        <p:spPr>
          <a:xfrm>
            <a:off x="-27025" y="641550"/>
            <a:ext cx="2089200" cy="1323600"/>
          </a:xfrm>
          <a:prstGeom prst="rect">
            <a:avLst/>
          </a:prstGeom>
          <a:solidFill>
            <a:srgbClr val="92A8D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lt1"/>
                </a:solidFill>
                <a:latin typeface="Raleway"/>
                <a:ea typeface="Raleway"/>
                <a:cs typeface="Raleway"/>
                <a:sym typeface="Raleway"/>
              </a:rPr>
              <a:t>Résumé A</a:t>
            </a:r>
            <a:endParaRPr b="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0"/>
          <p:cNvSpPr txBox="1"/>
          <p:nvPr/>
        </p:nvSpPr>
        <p:spPr>
          <a:xfrm>
            <a:off x="1041750" y="1815500"/>
            <a:ext cx="7060500" cy="16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200"/>
              </a:spcAft>
              <a:buNone/>
            </a:pPr>
            <a:r>
              <a:rPr lang="en" sz="5500" u="sng">
                <a:solidFill>
                  <a:schemeClr val="accent1"/>
                </a:solidFill>
                <a:latin typeface="Oswald Light"/>
                <a:ea typeface="Oswald Light"/>
                <a:cs typeface="Oswald Light"/>
                <a:sym typeface="Oswald Light"/>
                <a:hlinkClick r:id="rId3">
                  <a:extLst>
                    <a:ext uri="{A12FA001-AC4F-418D-AE19-62706E023703}">
                      <ahyp:hlinkClr val="tx"/>
                    </a:ext>
                  </a:extLst>
                </a:hlinkClick>
              </a:rPr>
              <a:t>Project 1 Instructions </a:t>
            </a:r>
            <a:endParaRPr sz="5500">
              <a:solidFill>
                <a:schemeClr val="accent1"/>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7"/>
          <p:cNvPicPr preferRelativeResize="0"/>
          <p:nvPr/>
        </p:nvPicPr>
        <p:blipFill>
          <a:blip r:embed="rId3">
            <a:alphaModFix/>
          </a:blip>
          <a:stretch>
            <a:fillRect/>
          </a:stretch>
        </p:blipFill>
        <p:spPr>
          <a:xfrm>
            <a:off x="2813163" y="0"/>
            <a:ext cx="3647218" cy="5143502"/>
          </a:xfrm>
          <a:prstGeom prst="rect">
            <a:avLst/>
          </a:prstGeom>
          <a:noFill/>
          <a:ln cap="flat" cmpd="sng" w="9525">
            <a:solidFill>
              <a:srgbClr val="CCCCCC"/>
            </a:solidFill>
            <a:prstDash val="solid"/>
            <a:round/>
            <a:headEnd len="sm" w="sm" type="none"/>
            <a:tailEnd len="sm" w="sm" type="none"/>
          </a:ln>
        </p:spPr>
      </p:pic>
      <p:sp>
        <p:nvSpPr>
          <p:cNvPr id="437" name="Google Shape;437;p57"/>
          <p:cNvSpPr txBox="1"/>
          <p:nvPr/>
        </p:nvSpPr>
        <p:spPr>
          <a:xfrm>
            <a:off x="0" y="652613"/>
            <a:ext cx="2140500" cy="1323600"/>
          </a:xfrm>
          <a:prstGeom prst="rect">
            <a:avLst/>
          </a:prstGeom>
          <a:solidFill>
            <a:srgbClr val="5B5EA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lt1"/>
                </a:solidFill>
                <a:latin typeface="Raleway"/>
                <a:ea typeface="Raleway"/>
                <a:cs typeface="Raleway"/>
                <a:sym typeface="Raleway"/>
              </a:rPr>
              <a:t>Résumé B</a:t>
            </a:r>
            <a:endParaRPr b="1">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8"/>
          <p:cNvPicPr preferRelativeResize="0"/>
          <p:nvPr/>
        </p:nvPicPr>
        <p:blipFill rotWithShape="1">
          <a:blip r:embed="rId3">
            <a:alphaModFix/>
          </a:blip>
          <a:srcRect b="0" l="2242" r="2755" t="0"/>
          <a:stretch/>
        </p:blipFill>
        <p:spPr>
          <a:xfrm>
            <a:off x="2915025" y="28575"/>
            <a:ext cx="3648849" cy="5086352"/>
          </a:xfrm>
          <a:prstGeom prst="rect">
            <a:avLst/>
          </a:prstGeom>
          <a:noFill/>
          <a:ln cap="flat" cmpd="sng" w="9525">
            <a:solidFill>
              <a:srgbClr val="CCCCCC"/>
            </a:solidFill>
            <a:prstDash val="solid"/>
            <a:round/>
            <a:headEnd len="sm" w="sm" type="none"/>
            <a:tailEnd len="sm" w="sm" type="none"/>
          </a:ln>
        </p:spPr>
      </p:pic>
      <p:sp>
        <p:nvSpPr>
          <p:cNvPr id="443" name="Google Shape;443;p58"/>
          <p:cNvSpPr txBox="1"/>
          <p:nvPr/>
        </p:nvSpPr>
        <p:spPr>
          <a:xfrm>
            <a:off x="-27025" y="641550"/>
            <a:ext cx="2040300" cy="1323600"/>
          </a:xfrm>
          <a:prstGeom prst="rect">
            <a:avLst/>
          </a:prstGeom>
          <a:solidFill>
            <a:srgbClr val="34568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lt1"/>
                </a:solidFill>
                <a:latin typeface="Raleway"/>
                <a:ea typeface="Raleway"/>
                <a:cs typeface="Raleway"/>
                <a:sym typeface="Raleway"/>
              </a:rPr>
              <a:t>Résumé C</a:t>
            </a:r>
            <a:endParaRPr b="1">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9"/>
          <p:cNvSpPr txBox="1"/>
          <p:nvPr/>
        </p:nvSpPr>
        <p:spPr>
          <a:xfrm>
            <a:off x="250800" y="164063"/>
            <a:ext cx="8598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Oswald"/>
                <a:ea typeface="Oswald"/>
                <a:cs typeface="Oswald"/>
                <a:sym typeface="Oswald"/>
              </a:rPr>
              <a:t>W</a:t>
            </a:r>
            <a:r>
              <a:rPr lang="en" sz="2800">
                <a:solidFill>
                  <a:schemeClr val="dk1"/>
                </a:solidFill>
                <a:latin typeface="Oswald"/>
                <a:ea typeface="Oswald"/>
                <a:cs typeface="Oswald"/>
                <a:sym typeface="Oswald"/>
              </a:rPr>
              <a:t>hat stood out? What was memorable? What did you like? What did you dislike? </a:t>
            </a:r>
            <a:endParaRPr>
              <a:latin typeface="Oswald"/>
              <a:ea typeface="Oswald"/>
              <a:cs typeface="Oswald"/>
              <a:sym typeface="Oswald"/>
            </a:endParaRPr>
          </a:p>
        </p:txBody>
      </p:sp>
      <p:pic>
        <p:nvPicPr>
          <p:cNvPr id="449" name="Google Shape;449;p59"/>
          <p:cNvPicPr preferRelativeResize="0"/>
          <p:nvPr/>
        </p:nvPicPr>
        <p:blipFill>
          <a:blip r:embed="rId3">
            <a:alphaModFix/>
          </a:blip>
          <a:stretch>
            <a:fillRect/>
          </a:stretch>
        </p:blipFill>
        <p:spPr>
          <a:xfrm>
            <a:off x="4288288" y="869381"/>
            <a:ext cx="3025064" cy="4220398"/>
          </a:xfrm>
          <a:prstGeom prst="rect">
            <a:avLst/>
          </a:prstGeom>
          <a:noFill/>
          <a:ln cap="flat" cmpd="sng" w="9525">
            <a:solidFill>
              <a:schemeClr val="dk2"/>
            </a:solidFill>
            <a:prstDash val="solid"/>
            <a:round/>
            <a:headEnd len="sm" w="sm" type="none"/>
            <a:tailEnd len="sm" w="sm" type="none"/>
          </a:ln>
        </p:spPr>
      </p:pic>
      <p:pic>
        <p:nvPicPr>
          <p:cNvPr id="450" name="Google Shape;450;p59"/>
          <p:cNvPicPr preferRelativeResize="0"/>
          <p:nvPr/>
        </p:nvPicPr>
        <p:blipFill>
          <a:blip r:embed="rId4">
            <a:alphaModFix/>
          </a:blip>
          <a:stretch>
            <a:fillRect/>
          </a:stretch>
        </p:blipFill>
        <p:spPr>
          <a:xfrm>
            <a:off x="4288300" y="681057"/>
            <a:ext cx="3143607" cy="4433289"/>
          </a:xfrm>
          <a:prstGeom prst="rect">
            <a:avLst/>
          </a:prstGeom>
          <a:noFill/>
          <a:ln cap="flat" cmpd="sng" w="9525">
            <a:solidFill>
              <a:schemeClr val="dk2"/>
            </a:solidFill>
            <a:prstDash val="solid"/>
            <a:round/>
            <a:headEnd len="sm" w="sm" type="none"/>
            <a:tailEnd len="sm" w="sm" type="none"/>
          </a:ln>
        </p:spPr>
      </p:pic>
      <p:sp>
        <p:nvSpPr>
          <p:cNvPr id="451" name="Google Shape;451;p59"/>
          <p:cNvSpPr txBox="1"/>
          <p:nvPr/>
        </p:nvSpPr>
        <p:spPr>
          <a:xfrm>
            <a:off x="575250" y="3812475"/>
            <a:ext cx="2521800" cy="754200"/>
          </a:xfrm>
          <a:prstGeom prst="rect">
            <a:avLst/>
          </a:prstGeom>
          <a:solidFill>
            <a:srgbClr val="34568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lt1"/>
                </a:solidFill>
                <a:latin typeface="Raleway"/>
                <a:ea typeface="Raleway"/>
                <a:cs typeface="Raleway"/>
                <a:sym typeface="Raleway"/>
              </a:rPr>
              <a:t>Résumé C</a:t>
            </a:r>
            <a:endParaRPr b="1" sz="3700">
              <a:solidFill>
                <a:schemeClr val="lt1"/>
              </a:solidFill>
              <a:latin typeface="Raleway"/>
              <a:ea typeface="Raleway"/>
              <a:cs typeface="Raleway"/>
              <a:sym typeface="Raleway"/>
            </a:endParaRPr>
          </a:p>
        </p:txBody>
      </p:sp>
      <p:sp>
        <p:nvSpPr>
          <p:cNvPr id="452" name="Google Shape;452;p59"/>
          <p:cNvSpPr txBox="1"/>
          <p:nvPr/>
        </p:nvSpPr>
        <p:spPr>
          <a:xfrm>
            <a:off x="575250" y="2669475"/>
            <a:ext cx="2521800" cy="754200"/>
          </a:xfrm>
          <a:prstGeom prst="rect">
            <a:avLst/>
          </a:prstGeom>
          <a:solidFill>
            <a:srgbClr val="5B5EA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lt1"/>
                </a:solidFill>
                <a:latin typeface="Raleway"/>
                <a:ea typeface="Raleway"/>
                <a:cs typeface="Raleway"/>
                <a:sym typeface="Raleway"/>
              </a:rPr>
              <a:t>Résumé B</a:t>
            </a:r>
            <a:endParaRPr b="1" sz="3700">
              <a:solidFill>
                <a:schemeClr val="lt1"/>
              </a:solidFill>
              <a:latin typeface="Raleway"/>
              <a:ea typeface="Raleway"/>
              <a:cs typeface="Raleway"/>
              <a:sym typeface="Raleway"/>
            </a:endParaRPr>
          </a:p>
        </p:txBody>
      </p:sp>
      <p:sp>
        <p:nvSpPr>
          <p:cNvPr id="453" name="Google Shape;453;p59"/>
          <p:cNvSpPr txBox="1"/>
          <p:nvPr/>
        </p:nvSpPr>
        <p:spPr>
          <a:xfrm>
            <a:off x="575250" y="1526456"/>
            <a:ext cx="2521800" cy="754200"/>
          </a:xfrm>
          <a:prstGeom prst="rect">
            <a:avLst/>
          </a:prstGeom>
          <a:solidFill>
            <a:srgbClr val="92A8D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lt1"/>
                </a:solidFill>
                <a:latin typeface="Raleway"/>
                <a:ea typeface="Raleway"/>
                <a:cs typeface="Raleway"/>
                <a:sym typeface="Raleway"/>
              </a:rPr>
              <a:t>Résumé A</a:t>
            </a:r>
            <a:endParaRPr b="1" sz="3700">
              <a:solidFill>
                <a:schemeClr val="lt1"/>
              </a:solidFill>
              <a:latin typeface="Raleway"/>
              <a:ea typeface="Raleway"/>
              <a:cs typeface="Raleway"/>
              <a:sym typeface="Raleway"/>
            </a:endParaRPr>
          </a:p>
        </p:txBody>
      </p:sp>
      <p:pic>
        <p:nvPicPr>
          <p:cNvPr id="454" name="Google Shape;454;p59"/>
          <p:cNvPicPr preferRelativeResize="0"/>
          <p:nvPr/>
        </p:nvPicPr>
        <p:blipFill rotWithShape="1">
          <a:blip r:embed="rId5">
            <a:alphaModFix/>
          </a:blip>
          <a:srcRect b="0" l="2242" r="2755" t="0"/>
          <a:stretch/>
        </p:blipFill>
        <p:spPr>
          <a:xfrm>
            <a:off x="4288300" y="777275"/>
            <a:ext cx="3143600" cy="4165825"/>
          </a:xfrm>
          <a:prstGeom prst="rect">
            <a:avLst/>
          </a:prstGeom>
          <a:noFill/>
          <a:ln cap="flat" cmpd="sng" w="9525">
            <a:solidFill>
              <a:schemeClr val="dk2"/>
            </a:solidFill>
            <a:prstDash val="solid"/>
            <a:round/>
            <a:headEnd len="sm" w="sm" type="none"/>
            <a:tailEnd len="sm" w="sm" type="none"/>
          </a:ln>
        </p:spPr>
      </p:pic>
      <p:sp>
        <p:nvSpPr>
          <p:cNvPr id="455" name="Google Shape;455;p59"/>
          <p:cNvSpPr txBox="1"/>
          <p:nvPr/>
        </p:nvSpPr>
        <p:spPr>
          <a:xfrm>
            <a:off x="1230550" y="2184591"/>
            <a:ext cx="7005600" cy="523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latin typeface="Oswald Light"/>
                <a:ea typeface="Oswald Light"/>
                <a:cs typeface="Oswald Light"/>
                <a:sym typeface="Oswald Light"/>
              </a:rPr>
              <a:t>Use the </a:t>
            </a:r>
            <a:r>
              <a:rPr lang="en" sz="2200">
                <a:latin typeface="Oswald Light"/>
                <a:ea typeface="Oswald Light"/>
                <a:cs typeface="Oswald Light"/>
                <a:sym typeface="Oswald Light"/>
              </a:rPr>
              <a:t>visual design principles to explain your </a:t>
            </a:r>
            <a:r>
              <a:rPr lang="en" sz="2200">
                <a:latin typeface="Oswald Light"/>
                <a:ea typeface="Oswald Light"/>
                <a:cs typeface="Oswald Light"/>
                <a:sym typeface="Oswald Light"/>
              </a:rPr>
              <a:t>choices</a:t>
            </a:r>
            <a:r>
              <a:rPr lang="en" sz="2200">
                <a:latin typeface="Oswald Light"/>
                <a:ea typeface="Oswald Light"/>
                <a:cs typeface="Oswald Light"/>
                <a:sym typeface="Oswald Light"/>
              </a:rPr>
              <a:t> </a:t>
            </a:r>
            <a:endParaRPr sz="2200">
              <a:latin typeface="Oswald Light"/>
              <a:ea typeface="Oswald Light"/>
              <a:cs typeface="Oswald Light"/>
              <a:sym typeface="Oswald Light"/>
            </a:endParaRPr>
          </a:p>
        </p:txBody>
      </p:sp>
      <p:sp>
        <p:nvSpPr>
          <p:cNvPr id="456" name="Google Shape;456;p59"/>
          <p:cNvSpPr txBox="1"/>
          <p:nvPr/>
        </p:nvSpPr>
        <p:spPr>
          <a:xfrm>
            <a:off x="341725" y="4578769"/>
            <a:ext cx="370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rPr>
              <a:t>Note: if you’re accessing these slides outside of class, be sure to view them in present mode view animations </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xit" presetID="10" presetSubtype="0">
                                  <p:stCondLst>
                                    <p:cond delay="0"/>
                                  </p:stCondLst>
                                  <p:childTnLst>
                                    <p:animEffect filter="fade" transition="out">
                                      <p:cBhvr>
                                        <p:cTn dur="1000"/>
                                        <p:tgtEl>
                                          <p:spTgt spid="449"/>
                                        </p:tgtEl>
                                      </p:cBhvr>
                                    </p:animEffect>
                                    <p:set>
                                      <p:cBhvr>
                                        <p:cTn dur="1" fill="hold">
                                          <p:stCondLst>
                                            <p:cond delay="1000"/>
                                          </p:stCondLst>
                                        </p:cTn>
                                        <p:tgtEl>
                                          <p:spTgt spid="4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53"/>
                                        </p:tgtEl>
                                      </p:cBhvr>
                                    </p:animEffect>
                                    <p:set>
                                      <p:cBhvr>
                                        <p:cTn dur="1" fill="hold">
                                          <p:stCondLst>
                                            <p:cond delay="1000"/>
                                          </p:stCondLst>
                                        </p:cTn>
                                        <p:tgtEl>
                                          <p:spTgt spid="4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xit" presetID="1" presetSubtype="0">
                                  <p:stCondLst>
                                    <p:cond delay="0"/>
                                  </p:stCondLst>
                                  <p:childTnLst>
                                    <p:set>
                                      <p:cBhvr>
                                        <p:cTn dur="1" fill="hold">
                                          <p:stCondLst>
                                            <p:cond delay="1000"/>
                                          </p:stCondLst>
                                        </p:cTn>
                                        <p:tgtEl>
                                          <p:spTgt spid="4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xit" presetID="10" presetSubtype="0">
                                  <p:stCondLst>
                                    <p:cond delay="0"/>
                                  </p:stCondLst>
                                  <p:childTnLst>
                                    <p:animEffect filter="fade" transition="out">
                                      <p:cBhvr>
                                        <p:cTn dur="1000"/>
                                        <p:tgtEl>
                                          <p:spTgt spid="451"/>
                                        </p:tgtEl>
                                      </p:cBhvr>
                                    </p:animEffect>
                                    <p:set>
                                      <p:cBhvr>
                                        <p:cTn dur="1" fill="hold">
                                          <p:stCondLst>
                                            <p:cond delay="1000"/>
                                          </p:stCondLst>
                                        </p:cTn>
                                        <p:tgtEl>
                                          <p:spTgt spid="4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54"/>
                                        </p:tgtEl>
                                      </p:cBhvr>
                                    </p:animEffect>
                                    <p:set>
                                      <p:cBhvr>
                                        <p:cTn dur="1" fill="hold">
                                          <p:stCondLst>
                                            <p:cond delay="1000"/>
                                          </p:stCondLst>
                                        </p:cTn>
                                        <p:tgtEl>
                                          <p:spTgt spid="4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60"/>
          <p:cNvPicPr preferRelativeResize="0"/>
          <p:nvPr/>
        </p:nvPicPr>
        <p:blipFill>
          <a:blip r:embed="rId3">
            <a:alphaModFix/>
          </a:blip>
          <a:stretch>
            <a:fillRect/>
          </a:stretch>
        </p:blipFill>
        <p:spPr>
          <a:xfrm>
            <a:off x="2841000" y="-26000"/>
            <a:ext cx="3723975" cy="5195476"/>
          </a:xfrm>
          <a:prstGeom prst="rect">
            <a:avLst/>
          </a:prstGeom>
          <a:noFill/>
          <a:ln cap="flat" cmpd="sng" w="9525">
            <a:solidFill>
              <a:schemeClr val="dk2"/>
            </a:solidFill>
            <a:prstDash val="solid"/>
            <a:round/>
            <a:headEnd len="sm" w="sm" type="none"/>
            <a:tailEnd len="sm" w="sm" type="none"/>
          </a:ln>
        </p:spPr>
      </p:pic>
      <p:sp>
        <p:nvSpPr>
          <p:cNvPr id="462" name="Google Shape;462;p60"/>
          <p:cNvSpPr txBox="1"/>
          <p:nvPr/>
        </p:nvSpPr>
        <p:spPr>
          <a:xfrm>
            <a:off x="221225" y="287588"/>
            <a:ext cx="15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3" name="Google Shape;463;p60"/>
          <p:cNvSpPr txBox="1"/>
          <p:nvPr/>
        </p:nvSpPr>
        <p:spPr>
          <a:xfrm>
            <a:off x="-27025" y="641550"/>
            <a:ext cx="2089200" cy="1323600"/>
          </a:xfrm>
          <a:prstGeom prst="rect">
            <a:avLst/>
          </a:prstGeom>
          <a:solidFill>
            <a:srgbClr val="92A8D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lt1"/>
                </a:solidFill>
                <a:latin typeface="Raleway"/>
                <a:ea typeface="Raleway"/>
                <a:cs typeface="Raleway"/>
                <a:sym typeface="Raleway"/>
              </a:rPr>
              <a:t>Résumé A</a:t>
            </a:r>
            <a:endParaRPr b="1">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1"/>
          <p:cNvPicPr preferRelativeResize="0"/>
          <p:nvPr/>
        </p:nvPicPr>
        <p:blipFill>
          <a:blip r:embed="rId3">
            <a:alphaModFix/>
          </a:blip>
          <a:stretch>
            <a:fillRect/>
          </a:stretch>
        </p:blipFill>
        <p:spPr>
          <a:xfrm>
            <a:off x="2748388" y="0"/>
            <a:ext cx="3647218" cy="5143502"/>
          </a:xfrm>
          <a:prstGeom prst="rect">
            <a:avLst/>
          </a:prstGeom>
          <a:noFill/>
          <a:ln cap="flat" cmpd="sng" w="9525">
            <a:solidFill>
              <a:schemeClr val="dk2"/>
            </a:solidFill>
            <a:prstDash val="solid"/>
            <a:round/>
            <a:headEnd len="sm" w="sm" type="none"/>
            <a:tailEnd len="sm" w="sm" type="none"/>
          </a:ln>
        </p:spPr>
      </p:pic>
      <p:sp>
        <p:nvSpPr>
          <p:cNvPr id="469" name="Google Shape;469;p61"/>
          <p:cNvSpPr txBox="1"/>
          <p:nvPr/>
        </p:nvSpPr>
        <p:spPr>
          <a:xfrm>
            <a:off x="0" y="652613"/>
            <a:ext cx="2140500" cy="1323600"/>
          </a:xfrm>
          <a:prstGeom prst="rect">
            <a:avLst/>
          </a:prstGeom>
          <a:solidFill>
            <a:srgbClr val="5B5EA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lt1"/>
                </a:solidFill>
                <a:latin typeface="Raleway"/>
                <a:ea typeface="Raleway"/>
                <a:cs typeface="Raleway"/>
                <a:sym typeface="Raleway"/>
              </a:rPr>
              <a:t>Résumé B</a:t>
            </a:r>
            <a:endParaRPr b="1">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62"/>
          <p:cNvPicPr preferRelativeResize="0"/>
          <p:nvPr/>
        </p:nvPicPr>
        <p:blipFill rotWithShape="1">
          <a:blip r:embed="rId3">
            <a:alphaModFix/>
          </a:blip>
          <a:srcRect b="0" l="2242" r="2755" t="0"/>
          <a:stretch/>
        </p:blipFill>
        <p:spPr>
          <a:xfrm>
            <a:off x="2915025" y="28575"/>
            <a:ext cx="3648849" cy="5086352"/>
          </a:xfrm>
          <a:prstGeom prst="rect">
            <a:avLst/>
          </a:prstGeom>
          <a:noFill/>
          <a:ln cap="flat" cmpd="sng" w="9525">
            <a:solidFill>
              <a:schemeClr val="dk2"/>
            </a:solidFill>
            <a:prstDash val="solid"/>
            <a:round/>
            <a:headEnd len="sm" w="sm" type="none"/>
            <a:tailEnd len="sm" w="sm" type="none"/>
          </a:ln>
        </p:spPr>
      </p:pic>
      <p:sp>
        <p:nvSpPr>
          <p:cNvPr id="475" name="Google Shape;475;p62"/>
          <p:cNvSpPr txBox="1"/>
          <p:nvPr/>
        </p:nvSpPr>
        <p:spPr>
          <a:xfrm>
            <a:off x="-27025" y="641550"/>
            <a:ext cx="2040300" cy="1323600"/>
          </a:xfrm>
          <a:prstGeom prst="rect">
            <a:avLst/>
          </a:prstGeom>
          <a:solidFill>
            <a:srgbClr val="34568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lt1"/>
                </a:solidFill>
                <a:latin typeface="Raleway"/>
                <a:ea typeface="Raleway"/>
                <a:cs typeface="Raleway"/>
                <a:sym typeface="Raleway"/>
              </a:rPr>
              <a:t>Résumé C</a:t>
            </a:r>
            <a:endParaRPr b="1">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3"/>
          <p:cNvSpPr txBox="1"/>
          <p:nvPr/>
        </p:nvSpPr>
        <p:spPr>
          <a:xfrm>
            <a:off x="490650" y="528000"/>
            <a:ext cx="7999800" cy="41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Lato"/>
                <a:ea typeface="Lato"/>
                <a:cs typeface="Lato"/>
                <a:sym typeface="Lato"/>
              </a:rPr>
              <a:t>Typography Activity </a:t>
            </a:r>
            <a:endParaRPr b="1" sz="2400">
              <a:solidFill>
                <a:schemeClr val="dk1"/>
              </a:solidFill>
              <a:latin typeface="Lato"/>
              <a:ea typeface="Lato"/>
              <a:cs typeface="Lato"/>
              <a:sym typeface="Lato"/>
            </a:endParaRPr>
          </a:p>
          <a:p>
            <a:pPr indent="0" lvl="0" marL="0" rtl="0" algn="l">
              <a:spcBef>
                <a:spcPts val="0"/>
              </a:spcBef>
              <a:spcAft>
                <a:spcPts val="0"/>
              </a:spcAft>
              <a:buNone/>
            </a:pPr>
            <a:r>
              <a:rPr b="1" lang="en" sz="1700" u="sng">
                <a:solidFill>
                  <a:srgbClr val="1155CC"/>
                </a:solidFill>
                <a:latin typeface="Lato"/>
                <a:ea typeface="Lato"/>
                <a:cs typeface="Lato"/>
                <a:sym typeface="Lato"/>
                <a:hlinkClick r:id="rId3">
                  <a:extLst>
                    <a:ext uri="{A12FA001-AC4F-418D-AE19-62706E023703}">
                      <ahyp:hlinkClr val="tx"/>
                    </a:ext>
                  </a:extLst>
                </a:hlinkClick>
              </a:rPr>
              <a:t>Google Doc for In-Class Activity</a:t>
            </a:r>
            <a:endParaRPr b="1" sz="2400">
              <a:solidFill>
                <a:schemeClr val="dk2"/>
              </a:solidFill>
              <a:latin typeface="Lato"/>
              <a:ea typeface="Lato"/>
              <a:cs typeface="Lato"/>
              <a:sym typeface="Lato"/>
            </a:endParaRPr>
          </a:p>
          <a:p>
            <a:pPr indent="0" lvl="0" marL="0" rtl="0" algn="l">
              <a:spcBef>
                <a:spcPts val="200"/>
              </a:spcBef>
              <a:spcAft>
                <a:spcPts val="0"/>
              </a:spcAft>
              <a:buNone/>
            </a:pPr>
            <a:r>
              <a:t/>
            </a:r>
            <a:endParaRPr b="1" sz="2400">
              <a:solidFill>
                <a:schemeClr val="dk2"/>
              </a:solidFill>
              <a:latin typeface="Lato"/>
              <a:ea typeface="Lato"/>
              <a:cs typeface="Lato"/>
              <a:sym typeface="Lato"/>
            </a:endParaRPr>
          </a:p>
          <a:p>
            <a:pPr indent="0" lvl="0" marL="0" rtl="0" algn="l">
              <a:lnSpc>
                <a:spcPct val="115000"/>
              </a:lnSpc>
              <a:spcBef>
                <a:spcPts val="200"/>
              </a:spcBef>
              <a:spcAft>
                <a:spcPts val="0"/>
              </a:spcAft>
              <a:buClr>
                <a:schemeClr val="dk1"/>
              </a:buClr>
              <a:buSzPts val="1100"/>
              <a:buFont typeface="Arial"/>
              <a:buNone/>
            </a:pPr>
            <a:r>
              <a:rPr b="1" lang="en" sz="2200">
                <a:solidFill>
                  <a:schemeClr val="dk1"/>
                </a:solidFill>
                <a:latin typeface="Lato"/>
                <a:ea typeface="Lato"/>
                <a:cs typeface="Lato"/>
                <a:sym typeface="Lato"/>
              </a:rPr>
              <a:t>Instructions</a:t>
            </a:r>
            <a:endParaRPr b="1" sz="2200">
              <a:solidFill>
                <a:schemeClr val="dk1"/>
              </a:solidFill>
              <a:latin typeface="Lato"/>
              <a:ea typeface="Lato"/>
              <a:cs typeface="Lato"/>
              <a:sym typeface="Lato"/>
            </a:endParaRPr>
          </a:p>
          <a:p>
            <a:pPr indent="-336550" lvl="0" marL="457200" rtl="0" algn="l">
              <a:lnSpc>
                <a:spcPct val="115000"/>
              </a:lnSpc>
              <a:spcBef>
                <a:spcPts val="0"/>
              </a:spcBef>
              <a:spcAft>
                <a:spcPts val="0"/>
              </a:spcAft>
              <a:buClr>
                <a:schemeClr val="dk1"/>
              </a:buClr>
              <a:buSzPts val="1700"/>
              <a:buFont typeface="Lato"/>
              <a:buAutoNum type="arabicPeriod"/>
            </a:pPr>
            <a:r>
              <a:rPr lang="en" sz="1700">
                <a:solidFill>
                  <a:schemeClr val="dk1"/>
                </a:solidFill>
                <a:latin typeface="Lato"/>
                <a:ea typeface="Lato"/>
                <a:cs typeface="Lato"/>
                <a:sym typeface="Lato"/>
              </a:rPr>
              <a:t>Copy and paste the Work Experience text below into a new word processing document: Gdoc, word doc, or pages.</a:t>
            </a:r>
            <a:endParaRPr sz="1700">
              <a:solidFill>
                <a:schemeClr val="dk1"/>
              </a:solidFill>
              <a:latin typeface="Lato"/>
              <a:ea typeface="Lato"/>
              <a:cs typeface="Lato"/>
              <a:sym typeface="Lato"/>
            </a:endParaRPr>
          </a:p>
          <a:p>
            <a:pPr indent="-336550" lvl="0" marL="457200" rtl="0" algn="l">
              <a:lnSpc>
                <a:spcPct val="115000"/>
              </a:lnSpc>
              <a:spcBef>
                <a:spcPts val="0"/>
              </a:spcBef>
              <a:spcAft>
                <a:spcPts val="0"/>
              </a:spcAft>
              <a:buClr>
                <a:schemeClr val="dk1"/>
              </a:buClr>
              <a:buSzPts val="1700"/>
              <a:buFont typeface="Lato"/>
              <a:buAutoNum type="arabicPeriod"/>
            </a:pPr>
            <a:r>
              <a:rPr lang="en" sz="1700">
                <a:solidFill>
                  <a:schemeClr val="dk1"/>
                </a:solidFill>
                <a:latin typeface="Lato"/>
                <a:ea typeface="Lato"/>
                <a:cs typeface="Lato"/>
                <a:sym typeface="Lato"/>
              </a:rPr>
              <a:t>Using the typography principles we learned in the video, redesign the work experience section so that it is visually appealing and easier to read. </a:t>
            </a:r>
            <a:endParaRPr sz="1700">
              <a:solidFill>
                <a:schemeClr val="dk1"/>
              </a:solidFill>
              <a:latin typeface="Lato"/>
              <a:ea typeface="Lato"/>
              <a:cs typeface="Lato"/>
              <a:sym typeface="Lato"/>
            </a:endParaRPr>
          </a:p>
          <a:p>
            <a:pPr indent="-336550" lvl="0" marL="457200" rtl="0" algn="l">
              <a:lnSpc>
                <a:spcPct val="115000"/>
              </a:lnSpc>
              <a:spcBef>
                <a:spcPts val="0"/>
              </a:spcBef>
              <a:spcAft>
                <a:spcPts val="0"/>
              </a:spcAft>
              <a:buClr>
                <a:schemeClr val="dk1"/>
              </a:buClr>
              <a:buSzPts val="1700"/>
              <a:buFont typeface="Lato"/>
              <a:buAutoNum type="arabicPeriod"/>
            </a:pPr>
            <a:r>
              <a:rPr lang="en" sz="1700">
                <a:solidFill>
                  <a:schemeClr val="dk1"/>
                </a:solidFill>
                <a:latin typeface="Lato"/>
                <a:ea typeface="Lato"/>
                <a:cs typeface="Lato"/>
                <a:sym typeface="Lato"/>
              </a:rPr>
              <a:t>Create as much contrast and information hierarchy as possible. Creativity is most important! </a:t>
            </a:r>
            <a:endParaRPr sz="1700">
              <a:solidFill>
                <a:schemeClr val="dk1"/>
              </a:solidFill>
              <a:latin typeface="Lato"/>
              <a:ea typeface="Lato"/>
              <a:cs typeface="Lato"/>
              <a:sym typeface="Lato"/>
            </a:endParaRPr>
          </a:p>
          <a:p>
            <a:pPr indent="-336550" lvl="0" marL="457200" rtl="0" algn="l">
              <a:lnSpc>
                <a:spcPct val="115000"/>
              </a:lnSpc>
              <a:spcBef>
                <a:spcPts val="0"/>
              </a:spcBef>
              <a:spcAft>
                <a:spcPts val="0"/>
              </a:spcAft>
              <a:buClr>
                <a:schemeClr val="dk1"/>
              </a:buClr>
              <a:buSzPts val="1700"/>
              <a:buFont typeface="Lato"/>
              <a:buAutoNum type="arabicPeriod"/>
            </a:pPr>
            <a:r>
              <a:rPr lang="en" sz="1700">
                <a:solidFill>
                  <a:schemeClr val="dk1"/>
                </a:solidFill>
                <a:latin typeface="Lato"/>
                <a:ea typeface="Lato"/>
                <a:cs typeface="Lato"/>
                <a:sym typeface="Lato"/>
              </a:rPr>
              <a:t>Copy and paste your redesigned Work Experience into the document below. </a:t>
            </a:r>
            <a:endParaRPr sz="1700">
              <a:solidFill>
                <a:schemeClr val="dk1"/>
              </a:solidFill>
              <a:latin typeface="Lato"/>
              <a:ea typeface="Lato"/>
              <a:cs typeface="Lato"/>
              <a:sym typeface="Lato"/>
            </a:endParaRPr>
          </a:p>
          <a:p>
            <a:pPr indent="-336550" lvl="0" marL="457200" rtl="0" algn="l">
              <a:lnSpc>
                <a:spcPct val="115000"/>
              </a:lnSpc>
              <a:spcBef>
                <a:spcPts val="0"/>
              </a:spcBef>
              <a:spcAft>
                <a:spcPts val="0"/>
              </a:spcAft>
              <a:buClr>
                <a:schemeClr val="dk1"/>
              </a:buClr>
              <a:buSzPts val="1700"/>
              <a:buFont typeface="Lato"/>
              <a:buAutoNum type="arabicPeriod"/>
            </a:pPr>
            <a:r>
              <a:rPr lang="en" sz="1700">
                <a:solidFill>
                  <a:schemeClr val="dk1"/>
                </a:solidFill>
                <a:latin typeface="Lato"/>
                <a:ea typeface="Lato"/>
                <a:cs typeface="Lato"/>
                <a:sym typeface="Lato"/>
              </a:rPr>
              <a:t>Review and decide which redesign you like best! </a:t>
            </a:r>
            <a:endParaRPr sz="17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Lato"/>
              <a:ea typeface="Lato"/>
              <a:cs typeface="Lato"/>
              <a:sym typeface="Lato"/>
            </a:endParaRPr>
          </a:p>
          <a:p>
            <a:pPr indent="0" lvl="0" marL="0" rtl="0" algn="l">
              <a:spcBef>
                <a:spcPts val="0"/>
              </a:spcBef>
              <a:spcAft>
                <a:spcPts val="200"/>
              </a:spcAft>
              <a:buNone/>
            </a:pPr>
            <a:r>
              <a:t/>
            </a:r>
            <a:endParaRPr b="1" sz="2400">
              <a:solidFill>
                <a:schemeClr val="dk2"/>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4"/>
          <p:cNvSpPr txBox="1"/>
          <p:nvPr/>
        </p:nvSpPr>
        <p:spPr>
          <a:xfrm>
            <a:off x="1992725" y="2051375"/>
            <a:ext cx="5448600" cy="12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2"/>
                </a:solidFill>
                <a:latin typeface="Oswald"/>
                <a:ea typeface="Oswald"/>
                <a:cs typeface="Oswald"/>
                <a:sym typeface="Oswald"/>
              </a:rPr>
              <a:t>Introductions (again)</a:t>
            </a:r>
            <a:endParaRPr sz="4000">
              <a:solidFill>
                <a:schemeClr val="dk2"/>
              </a:solidFill>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5"/>
          <p:cNvSpPr txBox="1"/>
          <p:nvPr/>
        </p:nvSpPr>
        <p:spPr>
          <a:xfrm>
            <a:off x="280025" y="256700"/>
            <a:ext cx="8370000" cy="23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Lato Light"/>
                <a:ea typeface="Lato Light"/>
                <a:cs typeface="Lato Light"/>
                <a:sym typeface="Lato Light"/>
              </a:rPr>
              <a:t>Imagine you’re at the spring career expo. You’ve been waiting in line for an hour to speak with the recruiter from your DREAM company.  It’s near the end of the event.  You finally you get your turn to speak to the recruiter, but you notice that they look very tired when they say hello. </a:t>
            </a:r>
            <a:r>
              <a:rPr b="1" lang="en" sz="2300">
                <a:solidFill>
                  <a:schemeClr val="dk1"/>
                </a:solidFill>
                <a:latin typeface="Lato"/>
                <a:ea typeface="Lato"/>
                <a:cs typeface="Lato"/>
                <a:sym typeface="Lato"/>
              </a:rPr>
              <a:t>How will you make the best impression when you introduce yourself to the recruiter?</a:t>
            </a:r>
            <a:endParaRPr b="1" sz="2300">
              <a:solidFill>
                <a:schemeClr val="dk1"/>
              </a:solidFill>
              <a:latin typeface="Lato"/>
              <a:ea typeface="Lato"/>
              <a:cs typeface="Lato"/>
              <a:sym typeface="Lato"/>
            </a:endParaRPr>
          </a:p>
          <a:p>
            <a:pPr indent="0" lvl="0" marL="0" rtl="0" algn="l">
              <a:spcBef>
                <a:spcPts val="0"/>
              </a:spcBef>
              <a:spcAft>
                <a:spcPts val="0"/>
              </a:spcAft>
              <a:buNone/>
            </a:pPr>
            <a:r>
              <a:t/>
            </a:r>
            <a:endParaRPr sz="23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3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300">
              <a:solidFill>
                <a:schemeClr val="dk1"/>
              </a:solidFill>
              <a:latin typeface="Lato Light"/>
              <a:ea typeface="Lato Light"/>
              <a:cs typeface="Lato Light"/>
              <a:sym typeface="Lato Light"/>
            </a:endParaRPr>
          </a:p>
        </p:txBody>
      </p:sp>
      <p:sp>
        <p:nvSpPr>
          <p:cNvPr id="491" name="Google Shape;491;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2" name="Google Shape;492;p65"/>
          <p:cNvPicPr preferRelativeResize="0"/>
          <p:nvPr/>
        </p:nvPicPr>
        <p:blipFill>
          <a:blip r:embed="rId3">
            <a:alphaModFix/>
          </a:blip>
          <a:stretch>
            <a:fillRect/>
          </a:stretch>
        </p:blipFill>
        <p:spPr>
          <a:xfrm>
            <a:off x="805463" y="2622000"/>
            <a:ext cx="7533084" cy="2266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6"/>
          <p:cNvSpPr txBox="1"/>
          <p:nvPr/>
        </p:nvSpPr>
        <p:spPr>
          <a:xfrm>
            <a:off x="6109575" y="820900"/>
            <a:ext cx="2853900" cy="2220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Lato"/>
              <a:buChar char="☑"/>
            </a:pPr>
            <a:r>
              <a:rPr lang="en" sz="2000">
                <a:solidFill>
                  <a:schemeClr val="dk1"/>
                </a:solidFill>
                <a:latin typeface="Lato"/>
                <a:ea typeface="Lato"/>
                <a:cs typeface="Lato"/>
                <a:sym typeface="Lato"/>
              </a:rPr>
              <a:t>Greeting </a:t>
            </a:r>
            <a:endParaRPr sz="2000">
              <a:solidFill>
                <a:schemeClr val="dk1"/>
              </a:solidFill>
              <a:latin typeface="Lato"/>
              <a:ea typeface="Lato"/>
              <a:cs typeface="Lato"/>
              <a:sym typeface="Lato"/>
            </a:endParaRPr>
          </a:p>
          <a:p>
            <a:pPr indent="-355600" lvl="0" marL="457200" rtl="0" algn="l">
              <a:spcBef>
                <a:spcPts val="0"/>
              </a:spcBef>
              <a:spcAft>
                <a:spcPts val="0"/>
              </a:spcAft>
              <a:buClr>
                <a:schemeClr val="dk1"/>
              </a:buClr>
              <a:buSzPts val="2000"/>
              <a:buFont typeface="Lato"/>
              <a:buChar char="☑"/>
            </a:pPr>
            <a:r>
              <a:rPr lang="en" sz="2000">
                <a:solidFill>
                  <a:schemeClr val="dk1"/>
                </a:solidFill>
                <a:latin typeface="Lato"/>
                <a:ea typeface="Lato"/>
                <a:cs typeface="Lato"/>
                <a:sym typeface="Lato"/>
              </a:rPr>
              <a:t>Name</a:t>
            </a:r>
            <a:endParaRPr sz="2000">
              <a:solidFill>
                <a:schemeClr val="dk1"/>
              </a:solidFill>
              <a:latin typeface="Lato"/>
              <a:ea typeface="Lato"/>
              <a:cs typeface="Lato"/>
              <a:sym typeface="Lato"/>
            </a:endParaRPr>
          </a:p>
          <a:p>
            <a:pPr indent="-355600" lvl="0" marL="457200" rtl="0" algn="l">
              <a:spcBef>
                <a:spcPts val="0"/>
              </a:spcBef>
              <a:spcAft>
                <a:spcPts val="0"/>
              </a:spcAft>
              <a:buClr>
                <a:schemeClr val="dk1"/>
              </a:buClr>
              <a:buSzPts val="2000"/>
              <a:buFont typeface="Lato"/>
              <a:buChar char="☑"/>
            </a:pPr>
            <a:r>
              <a:rPr lang="en" sz="2000">
                <a:solidFill>
                  <a:schemeClr val="dk1"/>
                </a:solidFill>
                <a:latin typeface="Lato"/>
                <a:ea typeface="Lato"/>
                <a:cs typeface="Lato"/>
                <a:sym typeface="Lato"/>
              </a:rPr>
              <a:t>(</a:t>
            </a:r>
            <a:r>
              <a:rPr b="1" lang="en" sz="2000">
                <a:solidFill>
                  <a:schemeClr val="dk1"/>
                </a:solidFill>
                <a:latin typeface="Lato"/>
                <a:ea typeface="Lato"/>
                <a:cs typeface="Lato"/>
                <a:sym typeface="Lato"/>
              </a:rPr>
              <a:t>Pleasantry</a:t>
            </a:r>
            <a:r>
              <a:rPr lang="en" sz="2000">
                <a:solidFill>
                  <a:schemeClr val="dk1"/>
                </a:solidFill>
                <a:latin typeface="Lato"/>
                <a:ea typeface="Lato"/>
                <a:cs typeface="Lato"/>
                <a:sym typeface="Lato"/>
              </a:rPr>
              <a:t>)</a:t>
            </a:r>
            <a:endParaRPr sz="2000">
              <a:solidFill>
                <a:schemeClr val="dk1"/>
              </a:solidFill>
              <a:latin typeface="Lato"/>
              <a:ea typeface="Lato"/>
              <a:cs typeface="Lato"/>
              <a:sym typeface="Lato"/>
            </a:endParaRPr>
          </a:p>
          <a:p>
            <a:pPr indent="-355600" lvl="0" marL="457200" rtl="0" algn="l">
              <a:spcBef>
                <a:spcPts val="0"/>
              </a:spcBef>
              <a:spcAft>
                <a:spcPts val="0"/>
              </a:spcAft>
              <a:buClr>
                <a:schemeClr val="dk1"/>
              </a:buClr>
              <a:buSzPts val="2000"/>
              <a:buFont typeface="Lato"/>
              <a:buChar char="☑"/>
            </a:pPr>
            <a:r>
              <a:rPr lang="en" sz="2000">
                <a:solidFill>
                  <a:schemeClr val="dk1"/>
                </a:solidFill>
                <a:latin typeface="Lato"/>
                <a:ea typeface="Lato"/>
                <a:cs typeface="Lato"/>
                <a:sym typeface="Lato"/>
              </a:rPr>
              <a:t>Background (very brief)</a:t>
            </a:r>
            <a:endParaRPr sz="2000">
              <a:solidFill>
                <a:schemeClr val="dk1"/>
              </a:solidFill>
              <a:latin typeface="Lato"/>
              <a:ea typeface="Lato"/>
              <a:cs typeface="Lato"/>
              <a:sym typeface="Lato"/>
            </a:endParaRPr>
          </a:p>
          <a:p>
            <a:pPr indent="-355600" lvl="0" marL="457200" rtl="0" algn="l">
              <a:spcBef>
                <a:spcPts val="0"/>
              </a:spcBef>
              <a:spcAft>
                <a:spcPts val="0"/>
              </a:spcAft>
              <a:buClr>
                <a:schemeClr val="dk1"/>
              </a:buClr>
              <a:buSzPts val="2000"/>
              <a:buFont typeface="Lato"/>
              <a:buChar char="☑"/>
            </a:pPr>
            <a:r>
              <a:rPr lang="en" sz="2000">
                <a:solidFill>
                  <a:schemeClr val="dk1"/>
                </a:solidFill>
                <a:latin typeface="Lato"/>
                <a:ea typeface="Lato"/>
                <a:cs typeface="Lato"/>
                <a:sym typeface="Lato"/>
              </a:rPr>
              <a:t>Purpose/Question </a:t>
            </a:r>
            <a:endParaRPr sz="2000">
              <a:solidFill>
                <a:schemeClr val="dk1"/>
              </a:solidFill>
              <a:latin typeface="Lato"/>
              <a:ea typeface="Lato"/>
              <a:cs typeface="Lato"/>
              <a:sym typeface="Lato"/>
            </a:endParaRPr>
          </a:p>
          <a:p>
            <a:pPr indent="0" lvl="0" marL="0" rtl="0" algn="l">
              <a:spcBef>
                <a:spcPts val="0"/>
              </a:spcBef>
              <a:spcAft>
                <a:spcPts val="0"/>
              </a:spcAft>
              <a:buNone/>
            </a:pPr>
            <a:r>
              <a:t/>
            </a:r>
            <a:endParaRPr sz="2000">
              <a:solidFill>
                <a:schemeClr val="dk1"/>
              </a:solidFill>
              <a:latin typeface="Lato"/>
              <a:ea typeface="Lato"/>
              <a:cs typeface="Lato"/>
              <a:sym typeface="Lato"/>
            </a:endParaRPr>
          </a:p>
          <a:p>
            <a:pPr indent="0" lvl="0" marL="457200" rtl="0" algn="l">
              <a:spcBef>
                <a:spcPts val="0"/>
              </a:spcBef>
              <a:spcAft>
                <a:spcPts val="0"/>
              </a:spcAft>
              <a:buNone/>
            </a:pPr>
            <a:r>
              <a:t/>
            </a:r>
            <a:endParaRPr sz="2000">
              <a:solidFill>
                <a:schemeClr val="dk1"/>
              </a:solidFill>
              <a:latin typeface="Lato"/>
              <a:ea typeface="Lato"/>
              <a:cs typeface="Lato"/>
              <a:sym typeface="Lato"/>
            </a:endParaRPr>
          </a:p>
        </p:txBody>
      </p:sp>
      <p:sp>
        <p:nvSpPr>
          <p:cNvPr id="498" name="Google Shape;498;p66"/>
          <p:cNvSpPr txBox="1"/>
          <p:nvPr/>
        </p:nvSpPr>
        <p:spPr>
          <a:xfrm>
            <a:off x="204350" y="3279525"/>
            <a:ext cx="4050300" cy="16296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Lato"/>
                <a:ea typeface="Lato"/>
                <a:cs typeface="Lato"/>
                <a:sym typeface="Lato"/>
              </a:rPr>
              <a:t>Middle: Wait for them to ask more about you before you dive into more information about yourself </a:t>
            </a:r>
            <a:endParaRPr b="1" sz="1800">
              <a:solidFill>
                <a:schemeClr val="dk2"/>
              </a:solidFill>
              <a:latin typeface="Lato"/>
              <a:ea typeface="Lato"/>
              <a:cs typeface="Lato"/>
              <a:sym typeface="Lato"/>
            </a:endParaRPr>
          </a:p>
        </p:txBody>
      </p:sp>
      <p:sp>
        <p:nvSpPr>
          <p:cNvPr id="499" name="Google Shape;49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00" name="Google Shape;500;p66"/>
          <p:cNvSpPr txBox="1"/>
          <p:nvPr/>
        </p:nvSpPr>
        <p:spPr>
          <a:xfrm>
            <a:off x="311700" y="140075"/>
            <a:ext cx="8651700" cy="5949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Lato"/>
                <a:ea typeface="Lato"/>
                <a:cs typeface="Lato"/>
                <a:sym typeface="Lato"/>
              </a:rPr>
              <a:t>Beginning</a:t>
            </a:r>
            <a:endParaRPr b="1" sz="1800">
              <a:solidFill>
                <a:schemeClr val="dk2"/>
              </a:solidFill>
              <a:latin typeface="Lato"/>
              <a:ea typeface="Lato"/>
              <a:cs typeface="Lato"/>
              <a:sym typeface="Lato"/>
            </a:endParaRPr>
          </a:p>
        </p:txBody>
      </p:sp>
      <p:sp>
        <p:nvSpPr>
          <p:cNvPr id="501" name="Google Shape;501;p66"/>
          <p:cNvSpPr txBox="1"/>
          <p:nvPr/>
        </p:nvSpPr>
        <p:spPr>
          <a:xfrm>
            <a:off x="4913200" y="3527325"/>
            <a:ext cx="4050300" cy="5949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Lato"/>
                <a:ea typeface="Lato"/>
                <a:cs typeface="Lato"/>
                <a:sym typeface="Lato"/>
              </a:rPr>
              <a:t>End: Ask a good question </a:t>
            </a:r>
            <a:endParaRPr b="1" sz="2200">
              <a:solidFill>
                <a:schemeClr val="dk1"/>
              </a:solidFill>
              <a:latin typeface="Lato"/>
              <a:ea typeface="Lato"/>
              <a:cs typeface="Lato"/>
              <a:sym typeface="Lato"/>
            </a:endParaRPr>
          </a:p>
          <a:p>
            <a:pPr indent="0" lvl="0" marL="0" rtl="0" algn="ctr">
              <a:spcBef>
                <a:spcPts val="0"/>
              </a:spcBef>
              <a:spcAft>
                <a:spcPts val="0"/>
              </a:spcAft>
              <a:buNone/>
            </a:pPr>
            <a:r>
              <a:t/>
            </a:r>
            <a:endParaRPr b="1" sz="1800">
              <a:solidFill>
                <a:schemeClr val="dk2"/>
              </a:solidFill>
              <a:latin typeface="Lato"/>
              <a:ea typeface="Lato"/>
              <a:cs typeface="Lato"/>
              <a:sym typeface="Lato"/>
            </a:endParaRPr>
          </a:p>
          <a:p>
            <a:pPr indent="0" lvl="0" marL="0" rtl="0" algn="ctr">
              <a:spcBef>
                <a:spcPts val="0"/>
              </a:spcBef>
              <a:spcAft>
                <a:spcPts val="0"/>
              </a:spcAft>
              <a:buNone/>
            </a:pPr>
            <a:r>
              <a:t/>
            </a:r>
            <a:endParaRPr b="1" sz="1800">
              <a:solidFill>
                <a:schemeClr val="dk2"/>
              </a:solidFill>
              <a:latin typeface="Lato"/>
              <a:ea typeface="Lato"/>
              <a:cs typeface="Lato"/>
              <a:sym typeface="Lato"/>
            </a:endParaRPr>
          </a:p>
        </p:txBody>
      </p:sp>
      <p:sp>
        <p:nvSpPr>
          <p:cNvPr id="502" name="Google Shape;502;p66"/>
          <p:cNvSpPr txBox="1"/>
          <p:nvPr/>
        </p:nvSpPr>
        <p:spPr>
          <a:xfrm>
            <a:off x="5036100" y="820900"/>
            <a:ext cx="13260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What to say?</a:t>
            </a:r>
            <a:endParaRPr b="1" sz="1800">
              <a:solidFill>
                <a:schemeClr val="dk2"/>
              </a:solidFill>
              <a:latin typeface="Lato"/>
              <a:ea typeface="Lato"/>
              <a:cs typeface="Lato"/>
              <a:sym typeface="Lato"/>
            </a:endParaRPr>
          </a:p>
        </p:txBody>
      </p:sp>
      <p:sp>
        <p:nvSpPr>
          <p:cNvPr id="503" name="Google Shape;503;p66"/>
          <p:cNvSpPr txBox="1"/>
          <p:nvPr/>
        </p:nvSpPr>
        <p:spPr>
          <a:xfrm>
            <a:off x="1234100" y="820900"/>
            <a:ext cx="3462000" cy="2274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Lato"/>
              <a:buChar char="☑"/>
            </a:pPr>
            <a:r>
              <a:rPr lang="en" sz="2000">
                <a:solidFill>
                  <a:schemeClr val="dk1"/>
                </a:solidFill>
                <a:latin typeface="Lato"/>
                <a:ea typeface="Lato"/>
                <a:cs typeface="Lato"/>
                <a:sym typeface="Lato"/>
              </a:rPr>
              <a:t>Smile</a:t>
            </a:r>
            <a:endParaRPr sz="2000">
              <a:solidFill>
                <a:schemeClr val="dk1"/>
              </a:solidFill>
              <a:latin typeface="Lato"/>
              <a:ea typeface="Lato"/>
              <a:cs typeface="Lato"/>
              <a:sym typeface="Lato"/>
            </a:endParaRPr>
          </a:p>
          <a:p>
            <a:pPr indent="-355600" lvl="0" marL="457200" rtl="0" algn="l">
              <a:spcBef>
                <a:spcPts val="0"/>
              </a:spcBef>
              <a:spcAft>
                <a:spcPts val="0"/>
              </a:spcAft>
              <a:buClr>
                <a:schemeClr val="dk1"/>
              </a:buClr>
              <a:buSzPts val="2000"/>
              <a:buFont typeface="Lato"/>
              <a:buChar char="☑"/>
            </a:pPr>
            <a:r>
              <a:rPr lang="en" sz="2000">
                <a:solidFill>
                  <a:schemeClr val="dk1"/>
                </a:solidFill>
                <a:latin typeface="Lato"/>
                <a:ea typeface="Lato"/>
                <a:cs typeface="Lato"/>
                <a:sym typeface="Lato"/>
              </a:rPr>
              <a:t>Make eye contact</a:t>
            </a:r>
            <a:endParaRPr sz="2000">
              <a:solidFill>
                <a:schemeClr val="dk1"/>
              </a:solidFill>
              <a:latin typeface="Lato"/>
              <a:ea typeface="Lato"/>
              <a:cs typeface="Lato"/>
              <a:sym typeface="Lato"/>
            </a:endParaRPr>
          </a:p>
          <a:p>
            <a:pPr indent="-355600" lvl="0" marL="457200" rtl="0" algn="l">
              <a:spcBef>
                <a:spcPts val="0"/>
              </a:spcBef>
              <a:spcAft>
                <a:spcPts val="0"/>
              </a:spcAft>
              <a:buClr>
                <a:schemeClr val="dk1"/>
              </a:buClr>
              <a:buSzPts val="2000"/>
              <a:buFont typeface="Lato"/>
              <a:buChar char="☑"/>
            </a:pPr>
            <a:r>
              <a:rPr lang="en" sz="2000">
                <a:solidFill>
                  <a:schemeClr val="dk1"/>
                </a:solidFill>
                <a:latin typeface="Lato"/>
                <a:ea typeface="Lato"/>
                <a:cs typeface="Lato"/>
                <a:sym typeface="Lato"/>
              </a:rPr>
              <a:t>Shake hands </a:t>
            </a:r>
            <a:endParaRPr sz="2000">
              <a:solidFill>
                <a:schemeClr val="dk1"/>
              </a:solidFill>
              <a:latin typeface="Lato"/>
              <a:ea typeface="Lato"/>
              <a:cs typeface="Lato"/>
              <a:sym typeface="Lato"/>
            </a:endParaRPr>
          </a:p>
          <a:p>
            <a:pPr indent="-355600" lvl="0" marL="457200" rtl="0" algn="l">
              <a:spcBef>
                <a:spcPts val="0"/>
              </a:spcBef>
              <a:spcAft>
                <a:spcPts val="0"/>
              </a:spcAft>
              <a:buClr>
                <a:schemeClr val="dk1"/>
              </a:buClr>
              <a:buSzPts val="2000"/>
              <a:buFont typeface="Lato"/>
              <a:buChar char="☑"/>
            </a:pPr>
            <a:r>
              <a:rPr lang="en" sz="2000">
                <a:solidFill>
                  <a:schemeClr val="dk1"/>
                </a:solidFill>
                <a:latin typeface="Lato"/>
                <a:ea typeface="Lato"/>
                <a:cs typeface="Lato"/>
                <a:sym typeface="Lato"/>
              </a:rPr>
              <a:t>Hand them your resume right away</a:t>
            </a:r>
            <a:endParaRPr sz="2000">
              <a:solidFill>
                <a:schemeClr val="dk1"/>
              </a:solidFill>
              <a:latin typeface="Lato"/>
              <a:ea typeface="Lato"/>
              <a:cs typeface="Lato"/>
              <a:sym typeface="Lato"/>
            </a:endParaRPr>
          </a:p>
          <a:p>
            <a:pPr indent="-355600" lvl="0" marL="457200" rtl="0" algn="l">
              <a:spcBef>
                <a:spcPts val="0"/>
              </a:spcBef>
              <a:spcAft>
                <a:spcPts val="0"/>
              </a:spcAft>
              <a:buClr>
                <a:schemeClr val="dk1"/>
              </a:buClr>
              <a:buSzPts val="2000"/>
              <a:buFont typeface="Lato"/>
              <a:buChar char="☑"/>
            </a:pPr>
            <a:r>
              <a:rPr lang="en" sz="2000">
                <a:solidFill>
                  <a:schemeClr val="dk1"/>
                </a:solidFill>
                <a:latin typeface="Lato"/>
                <a:ea typeface="Lato"/>
                <a:cs typeface="Lato"/>
                <a:sym typeface="Lato"/>
              </a:rPr>
              <a:t>Be organized with your stuff</a:t>
            </a:r>
            <a:endParaRPr sz="2000">
              <a:solidFill>
                <a:schemeClr val="dk1"/>
              </a:solidFill>
              <a:latin typeface="Lato"/>
              <a:ea typeface="Lato"/>
              <a:cs typeface="Lato"/>
              <a:sym typeface="Lato"/>
            </a:endParaRPr>
          </a:p>
          <a:p>
            <a:pPr indent="0" lvl="0" marL="457200" rtl="0" algn="l">
              <a:spcBef>
                <a:spcPts val="0"/>
              </a:spcBef>
              <a:spcAft>
                <a:spcPts val="0"/>
              </a:spcAft>
              <a:buNone/>
            </a:pPr>
            <a:r>
              <a:t/>
            </a:r>
            <a:endParaRPr sz="2000">
              <a:solidFill>
                <a:schemeClr val="dk1"/>
              </a:solidFill>
              <a:latin typeface="Lato"/>
              <a:ea typeface="Lato"/>
              <a:cs typeface="Lato"/>
              <a:sym typeface="Lato"/>
            </a:endParaRPr>
          </a:p>
        </p:txBody>
      </p:sp>
      <p:sp>
        <p:nvSpPr>
          <p:cNvPr id="504" name="Google Shape;504;p66"/>
          <p:cNvSpPr txBox="1"/>
          <p:nvPr/>
        </p:nvSpPr>
        <p:spPr>
          <a:xfrm>
            <a:off x="304800" y="820900"/>
            <a:ext cx="10992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What to do?</a:t>
            </a:r>
            <a:endParaRPr b="1" sz="18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1"/>
          <p:cNvSpPr txBox="1"/>
          <p:nvPr/>
        </p:nvSpPr>
        <p:spPr>
          <a:xfrm>
            <a:off x="588200" y="867650"/>
            <a:ext cx="8101200" cy="41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Raleway"/>
                <a:ea typeface="Raleway"/>
                <a:cs typeface="Raleway"/>
                <a:sym typeface="Raleway"/>
              </a:rPr>
              <a:t>The process of choosing how to present all of the basic document elements so your document's message is clear and effective. </a:t>
            </a:r>
            <a:endParaRPr sz="2600">
              <a:latin typeface="Raleway"/>
              <a:ea typeface="Raleway"/>
              <a:cs typeface="Raleway"/>
              <a:sym typeface="Raleway"/>
            </a:endParaRPr>
          </a:p>
          <a:p>
            <a:pPr indent="0" lvl="0" marL="0" rtl="0" algn="l">
              <a:spcBef>
                <a:spcPts val="0"/>
              </a:spcBef>
              <a:spcAft>
                <a:spcPts val="0"/>
              </a:spcAft>
              <a:buNone/>
            </a:pPr>
            <a:r>
              <a:t/>
            </a:r>
            <a:endParaRPr sz="2600">
              <a:latin typeface="Raleway"/>
              <a:ea typeface="Raleway"/>
              <a:cs typeface="Raleway"/>
              <a:sym typeface="Raleway"/>
            </a:endParaRPr>
          </a:p>
          <a:p>
            <a:pPr indent="0" lvl="0" marL="0" rtl="0" algn="l">
              <a:spcBef>
                <a:spcPts val="0"/>
              </a:spcBef>
              <a:spcAft>
                <a:spcPts val="0"/>
              </a:spcAft>
              <a:buNone/>
            </a:pPr>
            <a:r>
              <a:rPr lang="en" sz="2600">
                <a:latin typeface="Raleway"/>
                <a:ea typeface="Raleway"/>
                <a:cs typeface="Raleway"/>
                <a:sym typeface="Raleway"/>
              </a:rPr>
              <a:t>Document design is the “nuts and bolts” of technical and professional communication. </a:t>
            </a:r>
            <a:endParaRPr sz="2600">
              <a:latin typeface="Raleway"/>
              <a:ea typeface="Raleway"/>
              <a:cs typeface="Raleway"/>
              <a:sym typeface="Raleway"/>
            </a:endParaRPr>
          </a:p>
          <a:p>
            <a:pPr indent="0" lvl="0" marL="0" rtl="0" algn="l">
              <a:spcBef>
                <a:spcPts val="0"/>
              </a:spcBef>
              <a:spcAft>
                <a:spcPts val="0"/>
              </a:spcAft>
              <a:buNone/>
            </a:pPr>
            <a:r>
              <a:t/>
            </a:r>
            <a:endParaRPr sz="2600">
              <a:latin typeface="Raleway"/>
              <a:ea typeface="Raleway"/>
              <a:cs typeface="Raleway"/>
              <a:sym typeface="Raleway"/>
            </a:endParaRPr>
          </a:p>
          <a:p>
            <a:pPr indent="0" lvl="0" marL="0" rtl="0" algn="l">
              <a:spcBef>
                <a:spcPts val="0"/>
              </a:spcBef>
              <a:spcAft>
                <a:spcPts val="0"/>
              </a:spcAft>
              <a:buNone/>
            </a:pPr>
            <a:r>
              <a:rPr lang="en" sz="2600">
                <a:latin typeface="Raleway"/>
                <a:ea typeface="Raleway"/>
                <a:cs typeface="Raleway"/>
                <a:sym typeface="Raleway"/>
              </a:rPr>
              <a:t>No matter how brilliant or important the content, if it is not formatted in a way that enhances usability, it will likely not receive the attention it deserves.</a:t>
            </a:r>
            <a:endParaRPr sz="2600">
              <a:latin typeface="Raleway"/>
              <a:ea typeface="Raleway"/>
              <a:cs typeface="Raleway"/>
              <a:sym typeface="Raleway"/>
            </a:endParaRPr>
          </a:p>
          <a:p>
            <a:pPr indent="0" lvl="0" marL="0" rtl="0" algn="l">
              <a:spcBef>
                <a:spcPts val="0"/>
              </a:spcBef>
              <a:spcAft>
                <a:spcPts val="0"/>
              </a:spcAft>
              <a:buNone/>
            </a:pPr>
            <a:r>
              <a:t/>
            </a:r>
            <a:endParaRPr sz="2600">
              <a:latin typeface="Raleway"/>
              <a:ea typeface="Raleway"/>
              <a:cs typeface="Raleway"/>
              <a:sym typeface="Raleway"/>
            </a:endParaRPr>
          </a:p>
          <a:p>
            <a:pPr indent="0" lvl="0" marL="0" rtl="0" algn="l">
              <a:spcBef>
                <a:spcPts val="0"/>
              </a:spcBef>
              <a:spcAft>
                <a:spcPts val="0"/>
              </a:spcAft>
              <a:buNone/>
            </a:pPr>
            <a:r>
              <a:t/>
            </a:r>
            <a:endParaRPr sz="2600">
              <a:latin typeface="Raleway"/>
              <a:ea typeface="Raleway"/>
              <a:cs typeface="Raleway"/>
              <a:sym typeface="Raleway"/>
            </a:endParaRPr>
          </a:p>
        </p:txBody>
      </p:sp>
      <p:sp>
        <p:nvSpPr>
          <p:cNvPr id="126" name="Google Shape;126;p31"/>
          <p:cNvSpPr txBox="1"/>
          <p:nvPr/>
        </p:nvSpPr>
        <p:spPr>
          <a:xfrm>
            <a:off x="653850" y="233325"/>
            <a:ext cx="7836300" cy="5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600">
                <a:solidFill>
                  <a:schemeClr val="dk1"/>
                </a:solidFill>
                <a:latin typeface="Raleway"/>
                <a:ea typeface="Raleway"/>
                <a:cs typeface="Raleway"/>
                <a:sym typeface="Raleway"/>
              </a:rPr>
              <a:t>Document Design</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7"/>
          <p:cNvSpPr txBox="1"/>
          <p:nvPr/>
        </p:nvSpPr>
        <p:spPr>
          <a:xfrm>
            <a:off x="178900" y="116300"/>
            <a:ext cx="3444000" cy="420300"/>
          </a:xfrm>
          <a:prstGeom prst="rect">
            <a:avLst/>
          </a:prstGeom>
          <a:solidFill>
            <a:srgbClr val="DA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aleway"/>
                <a:ea typeface="Raleway"/>
                <a:cs typeface="Raleway"/>
                <a:sym typeface="Raleway"/>
              </a:rPr>
              <a:t>How to End Your Introduction </a:t>
            </a:r>
            <a:endParaRPr b="1" sz="1800">
              <a:solidFill>
                <a:schemeClr val="dk1"/>
              </a:solidFill>
              <a:latin typeface="Raleway"/>
              <a:ea typeface="Raleway"/>
              <a:cs typeface="Raleway"/>
              <a:sym typeface="Raleway"/>
            </a:endParaRPr>
          </a:p>
        </p:txBody>
      </p:sp>
      <p:sp>
        <p:nvSpPr>
          <p:cNvPr id="510" name="Google Shape;510;p67"/>
          <p:cNvSpPr txBox="1"/>
          <p:nvPr/>
        </p:nvSpPr>
        <p:spPr>
          <a:xfrm>
            <a:off x="178900" y="787175"/>
            <a:ext cx="3444000" cy="2120100"/>
          </a:xfrm>
          <a:prstGeom prst="rect">
            <a:avLst/>
          </a:prstGeom>
          <a:solidFill>
            <a:srgbClr val="FF5252">
              <a:alpha val="32910"/>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303237"/>
                </a:solidFill>
                <a:latin typeface="Lato"/>
                <a:ea typeface="Lato"/>
                <a:cs typeface="Lato"/>
                <a:sym typeface="Lato"/>
              </a:rPr>
              <a:t>DON’T ASK:</a:t>
            </a:r>
            <a:endParaRPr sz="1600">
              <a:solidFill>
                <a:srgbClr val="303237"/>
              </a:solidFill>
              <a:latin typeface="Lato"/>
              <a:ea typeface="Lato"/>
              <a:cs typeface="Lato"/>
              <a:sym typeface="Lato"/>
            </a:endParaRPr>
          </a:p>
          <a:p>
            <a:pPr indent="0" lvl="0" marL="0" rtl="0" algn="l">
              <a:lnSpc>
                <a:spcPct val="100000"/>
              </a:lnSpc>
              <a:spcBef>
                <a:spcPts val="0"/>
              </a:spcBef>
              <a:spcAft>
                <a:spcPts val="0"/>
              </a:spcAft>
              <a:buNone/>
            </a:pPr>
            <a:r>
              <a:rPr lang="en" sz="1600">
                <a:solidFill>
                  <a:srgbClr val="303237"/>
                </a:solidFill>
                <a:latin typeface="Lato"/>
                <a:ea typeface="Lato"/>
                <a:cs typeface="Lato"/>
                <a:sym typeface="Lato"/>
              </a:rPr>
              <a:t>“Do you have any open positions”</a:t>
            </a:r>
            <a:endParaRPr sz="1600">
              <a:solidFill>
                <a:srgbClr val="303237"/>
              </a:solidFill>
              <a:latin typeface="Lato"/>
              <a:ea typeface="Lato"/>
              <a:cs typeface="Lato"/>
              <a:sym typeface="Lato"/>
            </a:endParaRPr>
          </a:p>
          <a:p>
            <a:pPr indent="0" lvl="0" marL="0" rtl="0" algn="l">
              <a:lnSpc>
                <a:spcPct val="100000"/>
              </a:lnSpc>
              <a:spcBef>
                <a:spcPts val="0"/>
              </a:spcBef>
              <a:spcAft>
                <a:spcPts val="0"/>
              </a:spcAft>
              <a:buNone/>
            </a:pPr>
            <a:r>
              <a:rPr lang="en" sz="1600">
                <a:solidFill>
                  <a:srgbClr val="303237"/>
                </a:solidFill>
                <a:latin typeface="Lato"/>
                <a:ea typeface="Lato"/>
                <a:cs typeface="Lato"/>
                <a:sym typeface="Lato"/>
              </a:rPr>
              <a:t>“Can you tell me about the open positions at your company?”</a:t>
            </a:r>
            <a:endParaRPr sz="1600">
              <a:solidFill>
                <a:srgbClr val="303237"/>
              </a:solidFill>
              <a:latin typeface="Lato"/>
              <a:ea typeface="Lato"/>
              <a:cs typeface="Lato"/>
              <a:sym typeface="Lato"/>
            </a:endParaRPr>
          </a:p>
          <a:p>
            <a:pPr indent="0" lvl="0" marL="0" rtl="0" algn="l">
              <a:lnSpc>
                <a:spcPct val="100000"/>
              </a:lnSpc>
              <a:spcBef>
                <a:spcPts val="0"/>
              </a:spcBef>
              <a:spcAft>
                <a:spcPts val="0"/>
              </a:spcAft>
              <a:buNone/>
            </a:pPr>
            <a:r>
              <a:rPr lang="en" sz="1600">
                <a:solidFill>
                  <a:srgbClr val="303237"/>
                </a:solidFill>
                <a:latin typeface="Lato"/>
                <a:ea typeface="Lato"/>
                <a:cs typeface="Lato"/>
                <a:sym typeface="Lato"/>
              </a:rPr>
              <a:t>“Do you sponsor international students?” </a:t>
            </a:r>
            <a:endParaRPr sz="1600">
              <a:solidFill>
                <a:srgbClr val="303237"/>
              </a:solidFill>
              <a:latin typeface="Lato"/>
              <a:ea typeface="Lato"/>
              <a:cs typeface="Lato"/>
              <a:sym typeface="Lato"/>
            </a:endParaRPr>
          </a:p>
          <a:p>
            <a:pPr indent="0" lvl="0" marL="0" rtl="0" algn="l">
              <a:lnSpc>
                <a:spcPct val="100000"/>
              </a:lnSpc>
              <a:spcBef>
                <a:spcPts val="0"/>
              </a:spcBef>
              <a:spcAft>
                <a:spcPts val="0"/>
              </a:spcAft>
              <a:buNone/>
            </a:pPr>
            <a:r>
              <a:rPr lang="en" sz="1600">
                <a:solidFill>
                  <a:srgbClr val="303237"/>
                </a:solidFill>
                <a:latin typeface="Lato"/>
                <a:ea typeface="Lato"/>
                <a:cs typeface="Lato"/>
                <a:sym typeface="Lato"/>
              </a:rPr>
              <a:t>“What are the main responsibilities of [the position]?”</a:t>
            </a:r>
            <a:endParaRPr sz="1600">
              <a:solidFill>
                <a:schemeClr val="dk2"/>
              </a:solidFill>
              <a:latin typeface="Lato"/>
              <a:ea typeface="Lato"/>
              <a:cs typeface="Lato"/>
              <a:sym typeface="Lato"/>
            </a:endParaRPr>
          </a:p>
        </p:txBody>
      </p:sp>
      <p:sp>
        <p:nvSpPr>
          <p:cNvPr id="511" name="Google Shape;511;p67"/>
          <p:cNvSpPr txBox="1"/>
          <p:nvPr/>
        </p:nvSpPr>
        <p:spPr>
          <a:xfrm>
            <a:off x="3739200" y="67075"/>
            <a:ext cx="5404800" cy="490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 noticed the job description for [open role] listed [some vague item] in the responsibilities—what do you mean by that?</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In a typical day, what does [open role] do?</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What’s the biggest challenge the new [open role] can help solve?</a:t>
            </a:r>
            <a:endParaRPr>
              <a:solidFill>
                <a:schemeClr val="dk1"/>
              </a:solidFill>
              <a:latin typeface="Lato"/>
              <a:ea typeface="Lato"/>
              <a:cs typeface="Lato"/>
              <a:sym typeface="Lato"/>
            </a:endParaRPr>
          </a:p>
          <a:p>
            <a:pPr indent="-317500" lvl="0" marL="457200" marR="1524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What does the hiring process for [open role] look like?</a:t>
            </a:r>
            <a:endParaRPr>
              <a:solidFill>
                <a:schemeClr val="dk1"/>
              </a:solidFill>
              <a:latin typeface="Lato"/>
              <a:ea typeface="Lato"/>
              <a:cs typeface="Lato"/>
              <a:sym typeface="Lato"/>
            </a:endParaRPr>
          </a:p>
          <a:p>
            <a:pPr indent="-317500" lvl="0" marL="457200" marR="1524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Can you tell me a little bit about the different stages in the hiring process for [open role]?</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What kind of person is most successful at [Company]?</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Diversity is really important to me. How do you support different identities?</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What are the professional growth or development opportunities? Does the company support ongoing education and learning?</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What two or three qualities define a top performer at your company?</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What’s the best way to stay in touch with you?</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What would be a great next step to take after meeting you here?</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Who can I </a:t>
            </a:r>
            <a:r>
              <a:rPr lang="en" u="sng">
                <a:solidFill>
                  <a:schemeClr val="dk1"/>
                </a:solidFill>
                <a:latin typeface="Lato"/>
                <a:ea typeface="Lato"/>
                <a:cs typeface="Lato"/>
                <a:sym typeface="Lato"/>
                <a:hlinkClick r:id="rId3">
                  <a:extLst>
                    <a:ext uri="{A12FA001-AC4F-418D-AE19-62706E023703}">
                      <ahyp:hlinkClr val="tx"/>
                    </a:ext>
                  </a:extLst>
                </a:hlinkClick>
              </a:rPr>
              <a:t>follow up</a:t>
            </a:r>
            <a:r>
              <a:rPr lang="en">
                <a:solidFill>
                  <a:schemeClr val="dk1"/>
                </a:solidFill>
                <a:latin typeface="Lato"/>
                <a:ea typeface="Lato"/>
                <a:cs typeface="Lato"/>
                <a:sym typeface="Lato"/>
              </a:rPr>
              <a:t> with about [open role]?</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sp>
        <p:nvSpPr>
          <p:cNvPr id="512" name="Google Shape;512;p67"/>
          <p:cNvSpPr txBox="1"/>
          <p:nvPr/>
        </p:nvSpPr>
        <p:spPr>
          <a:xfrm>
            <a:off x="178900" y="3104000"/>
            <a:ext cx="3444000" cy="1717500"/>
          </a:xfrm>
          <a:prstGeom prst="rect">
            <a:avLst/>
          </a:prstGeom>
          <a:solidFill>
            <a:srgbClr val="4CA173">
              <a:alpha val="1456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303237"/>
                </a:solidFill>
                <a:latin typeface="Lato"/>
                <a:ea typeface="Lato"/>
                <a:cs typeface="Lato"/>
                <a:sym typeface="Lato"/>
              </a:rPr>
              <a:t>DO: </a:t>
            </a:r>
            <a:endParaRPr b="1" sz="1600">
              <a:solidFill>
                <a:srgbClr val="303237"/>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600">
                <a:solidFill>
                  <a:srgbClr val="303237"/>
                </a:solidFill>
                <a:latin typeface="Lato"/>
                <a:ea typeface="Lato"/>
                <a:cs typeface="Lato"/>
                <a:sym typeface="Lato"/>
              </a:rPr>
              <a:t>Research open roles at the company and showcase your knowledge by asking good questions that are EASY to answer. </a:t>
            </a:r>
            <a:endParaRPr sz="1600">
              <a:solidFill>
                <a:srgbClr val="303237"/>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600">
                <a:solidFill>
                  <a:srgbClr val="303237"/>
                </a:solidFill>
                <a:latin typeface="Lato"/>
                <a:ea typeface="Lato"/>
                <a:cs typeface="Lato"/>
                <a:sym typeface="Lato"/>
              </a:rPr>
              <a:t> </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15" st="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8"/>
          <p:cNvSpPr txBox="1"/>
          <p:nvPr/>
        </p:nvSpPr>
        <p:spPr>
          <a:xfrm>
            <a:off x="858750" y="411475"/>
            <a:ext cx="7675200" cy="22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dk1"/>
                </a:solidFill>
                <a:latin typeface="Lato"/>
                <a:ea typeface="Lato"/>
                <a:cs typeface="Lato"/>
                <a:sym typeface="Lato"/>
              </a:rPr>
              <a:t>Let’s Practice</a:t>
            </a:r>
            <a:endParaRPr b="1" sz="3500">
              <a:solidFill>
                <a:schemeClr val="dk1"/>
              </a:solidFill>
              <a:latin typeface="Lato"/>
              <a:ea typeface="Lato"/>
              <a:cs typeface="Lato"/>
              <a:sym typeface="Lato"/>
            </a:endParaRPr>
          </a:p>
          <a:p>
            <a:pPr indent="0" lvl="0" marL="0" rtl="0" algn="l">
              <a:spcBef>
                <a:spcPts val="0"/>
              </a:spcBef>
              <a:spcAft>
                <a:spcPts val="0"/>
              </a:spcAft>
              <a:buNone/>
            </a:pPr>
            <a:r>
              <a:t/>
            </a:r>
            <a:endParaRPr sz="2300">
              <a:solidFill>
                <a:schemeClr val="dk1"/>
              </a:solidFill>
              <a:latin typeface="Lato"/>
              <a:ea typeface="Lato"/>
              <a:cs typeface="Lato"/>
              <a:sym typeface="Lato"/>
            </a:endParaRPr>
          </a:p>
          <a:p>
            <a:pPr indent="-374650" lvl="0" marL="457200" rtl="0" algn="l">
              <a:spcBef>
                <a:spcPts val="0"/>
              </a:spcBef>
              <a:spcAft>
                <a:spcPts val="0"/>
              </a:spcAft>
              <a:buClr>
                <a:schemeClr val="dk1"/>
              </a:buClr>
              <a:buSzPts val="2300"/>
              <a:buFont typeface="Lato"/>
              <a:buAutoNum type="arabicPeriod"/>
            </a:pPr>
            <a:r>
              <a:rPr lang="en" sz="2300">
                <a:solidFill>
                  <a:schemeClr val="dk1"/>
                </a:solidFill>
                <a:latin typeface="Lato"/>
                <a:ea typeface="Lato"/>
                <a:cs typeface="Lato"/>
                <a:sym typeface="Lato"/>
              </a:rPr>
              <a:t>Find a partner: one person is the student; the other is the recruiter</a:t>
            </a:r>
            <a:endParaRPr sz="2300">
              <a:solidFill>
                <a:schemeClr val="dk1"/>
              </a:solidFill>
              <a:latin typeface="Lato"/>
              <a:ea typeface="Lato"/>
              <a:cs typeface="Lato"/>
              <a:sym typeface="Lato"/>
            </a:endParaRPr>
          </a:p>
          <a:p>
            <a:pPr indent="-374650" lvl="0" marL="457200" rtl="0" algn="l">
              <a:spcBef>
                <a:spcPts val="0"/>
              </a:spcBef>
              <a:spcAft>
                <a:spcPts val="0"/>
              </a:spcAft>
              <a:buClr>
                <a:schemeClr val="dk1"/>
              </a:buClr>
              <a:buSzPts val="2300"/>
              <a:buFont typeface="Lato"/>
              <a:buAutoNum type="arabicPeriod"/>
            </a:pPr>
            <a:r>
              <a:rPr lang="en" sz="2300">
                <a:solidFill>
                  <a:schemeClr val="dk1"/>
                </a:solidFill>
                <a:latin typeface="Lato"/>
                <a:ea typeface="Lato"/>
                <a:cs typeface="Lato"/>
                <a:sym typeface="Lato"/>
              </a:rPr>
              <a:t>Stand up</a:t>
            </a:r>
            <a:endParaRPr sz="2300">
              <a:solidFill>
                <a:schemeClr val="dk1"/>
              </a:solidFill>
              <a:latin typeface="Lato"/>
              <a:ea typeface="Lato"/>
              <a:cs typeface="Lato"/>
              <a:sym typeface="Lato"/>
            </a:endParaRPr>
          </a:p>
          <a:p>
            <a:pPr indent="-374650" lvl="0" marL="457200" rtl="0" algn="l">
              <a:spcBef>
                <a:spcPts val="0"/>
              </a:spcBef>
              <a:spcAft>
                <a:spcPts val="0"/>
              </a:spcAft>
              <a:buClr>
                <a:schemeClr val="dk1"/>
              </a:buClr>
              <a:buSzPts val="2300"/>
              <a:buFont typeface="Lato"/>
              <a:buAutoNum type="arabicPeriod"/>
            </a:pPr>
            <a:r>
              <a:rPr lang="en" sz="2300">
                <a:solidFill>
                  <a:schemeClr val="dk1"/>
                </a:solidFill>
                <a:latin typeface="Lato"/>
                <a:ea typeface="Lato"/>
                <a:cs typeface="Lato"/>
                <a:sym typeface="Lato"/>
              </a:rPr>
              <a:t>Grab your stuff</a:t>
            </a:r>
            <a:endParaRPr sz="2300">
              <a:solidFill>
                <a:schemeClr val="dk1"/>
              </a:solidFill>
              <a:latin typeface="Lato"/>
              <a:ea typeface="Lato"/>
              <a:cs typeface="Lato"/>
              <a:sym typeface="Lato"/>
            </a:endParaRPr>
          </a:p>
          <a:p>
            <a:pPr indent="-374650" lvl="0" marL="457200" rtl="0" algn="l">
              <a:spcBef>
                <a:spcPts val="0"/>
              </a:spcBef>
              <a:spcAft>
                <a:spcPts val="0"/>
              </a:spcAft>
              <a:buClr>
                <a:schemeClr val="dk1"/>
              </a:buClr>
              <a:buSzPts val="2300"/>
              <a:buFont typeface="Lato"/>
              <a:buAutoNum type="arabicPeriod"/>
            </a:pPr>
            <a:r>
              <a:rPr lang="en" sz="2300">
                <a:solidFill>
                  <a:schemeClr val="dk1"/>
                </a:solidFill>
                <a:latin typeface="Lato"/>
                <a:ea typeface="Lato"/>
                <a:cs typeface="Lato"/>
                <a:sym typeface="Lato"/>
              </a:rPr>
              <a:t>Introduce yourself </a:t>
            </a:r>
            <a:endParaRPr sz="2300">
              <a:solidFill>
                <a:schemeClr val="dk1"/>
              </a:solidFill>
              <a:latin typeface="Lato"/>
              <a:ea typeface="Lato"/>
              <a:cs typeface="Lato"/>
              <a:sym typeface="Lato"/>
            </a:endParaRPr>
          </a:p>
          <a:p>
            <a:pPr indent="-374650" lvl="0" marL="457200" rtl="0" algn="l">
              <a:spcBef>
                <a:spcPts val="0"/>
              </a:spcBef>
              <a:spcAft>
                <a:spcPts val="0"/>
              </a:spcAft>
              <a:buClr>
                <a:schemeClr val="dk1"/>
              </a:buClr>
              <a:buSzPts val="2300"/>
              <a:buFont typeface="Lato"/>
              <a:buAutoNum type="arabicPeriod"/>
            </a:pPr>
            <a:r>
              <a:rPr lang="en" sz="2300">
                <a:solidFill>
                  <a:schemeClr val="dk1"/>
                </a:solidFill>
                <a:latin typeface="Lato"/>
                <a:ea typeface="Lato"/>
                <a:cs typeface="Lato"/>
                <a:sym typeface="Lato"/>
              </a:rPr>
              <a:t>Give your resume</a:t>
            </a:r>
            <a:endParaRPr sz="2300">
              <a:solidFill>
                <a:schemeClr val="dk1"/>
              </a:solidFill>
              <a:latin typeface="Lato"/>
              <a:ea typeface="Lato"/>
              <a:cs typeface="Lato"/>
              <a:sym typeface="Lato"/>
            </a:endParaRPr>
          </a:p>
          <a:p>
            <a:pPr indent="-374650" lvl="0" marL="457200" rtl="0" algn="l">
              <a:spcBef>
                <a:spcPts val="0"/>
              </a:spcBef>
              <a:spcAft>
                <a:spcPts val="0"/>
              </a:spcAft>
              <a:buClr>
                <a:schemeClr val="dk1"/>
              </a:buClr>
              <a:buSzPts val="2300"/>
              <a:buFont typeface="Lato"/>
              <a:buAutoNum type="arabicPeriod"/>
            </a:pPr>
            <a:r>
              <a:rPr lang="en" sz="2300">
                <a:solidFill>
                  <a:schemeClr val="dk1"/>
                </a:solidFill>
                <a:latin typeface="Lato"/>
                <a:ea typeface="Lato"/>
                <a:cs typeface="Lato"/>
                <a:sym typeface="Lato"/>
              </a:rPr>
              <a:t>End the interaction</a:t>
            </a:r>
            <a:endParaRPr sz="2300">
              <a:solidFill>
                <a:schemeClr val="dk1"/>
              </a:solidFill>
              <a:latin typeface="Lato"/>
              <a:ea typeface="Lato"/>
              <a:cs typeface="Lato"/>
              <a:sym typeface="Lato"/>
            </a:endParaRPr>
          </a:p>
          <a:p>
            <a:pPr indent="0" lvl="0" marL="0" rtl="0" algn="l">
              <a:spcBef>
                <a:spcPts val="0"/>
              </a:spcBef>
              <a:spcAft>
                <a:spcPts val="0"/>
              </a:spcAft>
              <a:buNone/>
            </a:pPr>
            <a:r>
              <a:t/>
            </a:r>
            <a:endParaRPr sz="2300">
              <a:solidFill>
                <a:schemeClr val="dk1"/>
              </a:solidFill>
              <a:latin typeface="Lato"/>
              <a:ea typeface="Lato"/>
              <a:cs typeface="Lato"/>
              <a:sym typeface="Lato"/>
            </a:endParaRPr>
          </a:p>
          <a:p>
            <a:pPr indent="0" lvl="0" marL="0" rtl="0" algn="l">
              <a:spcBef>
                <a:spcPts val="0"/>
              </a:spcBef>
              <a:spcAft>
                <a:spcPts val="0"/>
              </a:spcAft>
              <a:buNone/>
            </a:pPr>
            <a:r>
              <a:rPr lang="en" sz="2300">
                <a:solidFill>
                  <a:schemeClr val="dk1"/>
                </a:solidFill>
                <a:latin typeface="Lato"/>
                <a:ea typeface="Lato"/>
                <a:cs typeface="Lato"/>
                <a:sym typeface="Lato"/>
              </a:rPr>
              <a:t>Switch and repeat</a:t>
            </a:r>
            <a:endParaRPr sz="2300">
              <a:solidFill>
                <a:schemeClr val="dk1"/>
              </a:solidFill>
              <a:latin typeface="Lato"/>
              <a:ea typeface="Lato"/>
              <a:cs typeface="Lato"/>
              <a:sym typeface="Lato"/>
            </a:endParaRPr>
          </a:p>
          <a:p>
            <a:pPr indent="0" lvl="0" marL="0" rtl="0" algn="l">
              <a:spcBef>
                <a:spcPts val="0"/>
              </a:spcBef>
              <a:spcAft>
                <a:spcPts val="0"/>
              </a:spcAft>
              <a:buNone/>
            </a:pPr>
            <a:r>
              <a:rPr lang="en" sz="2300">
                <a:solidFill>
                  <a:schemeClr val="dk1"/>
                </a:solidFill>
                <a:latin typeface="Lato"/>
                <a:ea typeface="Lato"/>
                <a:cs typeface="Lato"/>
                <a:sym typeface="Lato"/>
              </a:rPr>
              <a:t>Discuss (first with partner, then with the class) </a:t>
            </a:r>
            <a:endParaRPr sz="2300">
              <a:solidFill>
                <a:schemeClr val="dk1"/>
              </a:solidFill>
              <a:latin typeface="Lato"/>
              <a:ea typeface="Lato"/>
              <a:cs typeface="Lato"/>
              <a:sym typeface="Lato"/>
            </a:endParaRPr>
          </a:p>
          <a:p>
            <a:pPr indent="0" lvl="0" marL="0" rtl="0" algn="l">
              <a:spcBef>
                <a:spcPts val="0"/>
              </a:spcBef>
              <a:spcAft>
                <a:spcPts val="0"/>
              </a:spcAft>
              <a:buNone/>
            </a:pPr>
            <a:r>
              <a:t/>
            </a:r>
            <a:endParaRPr sz="2300">
              <a:solidFill>
                <a:schemeClr val="dk1"/>
              </a:solidFill>
              <a:latin typeface="Lato"/>
              <a:ea typeface="Lato"/>
              <a:cs typeface="Lato"/>
              <a:sym typeface="Lato"/>
            </a:endParaRPr>
          </a:p>
          <a:p>
            <a:pPr indent="0" lvl="0" marL="0" rtl="0" algn="l">
              <a:spcBef>
                <a:spcPts val="0"/>
              </a:spcBef>
              <a:spcAft>
                <a:spcPts val="0"/>
              </a:spcAft>
              <a:buNone/>
            </a:pPr>
            <a:r>
              <a:t/>
            </a:r>
            <a:endParaRPr sz="2300">
              <a:solidFill>
                <a:schemeClr val="dk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69"/>
          <p:cNvSpPr txBox="1"/>
          <p:nvPr/>
        </p:nvSpPr>
        <p:spPr>
          <a:xfrm>
            <a:off x="46750" y="0"/>
            <a:ext cx="78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swald"/>
                <a:ea typeface="Oswald"/>
                <a:cs typeface="Oswald"/>
                <a:sym typeface="Oswald"/>
              </a:rPr>
              <a:t>ATS Optimization Strategies for your resume</a:t>
            </a:r>
            <a:endParaRPr>
              <a:latin typeface="Oswald"/>
              <a:ea typeface="Oswald"/>
              <a:cs typeface="Oswald"/>
              <a:sym typeface="Oswald"/>
            </a:endParaRPr>
          </a:p>
        </p:txBody>
      </p:sp>
      <p:sp>
        <p:nvSpPr>
          <p:cNvPr id="523" name="Google Shape;523;p69"/>
          <p:cNvSpPr txBox="1"/>
          <p:nvPr/>
        </p:nvSpPr>
        <p:spPr>
          <a:xfrm>
            <a:off x="46750" y="438575"/>
            <a:ext cx="4415400" cy="47049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Use keywords and exact phrases from the job description </a:t>
            </a:r>
            <a:r>
              <a:rPr lang="en" sz="1200">
                <a:solidFill>
                  <a:schemeClr val="dk1"/>
                </a:solidFill>
                <a:latin typeface="Raleway"/>
                <a:ea typeface="Raleway"/>
                <a:cs typeface="Raleway"/>
                <a:sym typeface="Raleway"/>
              </a:rPr>
              <a:t>throughout your resume and</a:t>
            </a:r>
            <a:r>
              <a:rPr b="1" lang="en" sz="1200">
                <a:solidFill>
                  <a:schemeClr val="dk1"/>
                </a:solidFill>
                <a:latin typeface="Raleway"/>
                <a:ea typeface="Raleway"/>
                <a:cs typeface="Raleway"/>
                <a:sym typeface="Raleway"/>
              </a:rPr>
              <a:t> </a:t>
            </a:r>
            <a:r>
              <a:rPr lang="en" sz="1200">
                <a:solidFill>
                  <a:schemeClr val="dk1"/>
                </a:solidFill>
                <a:latin typeface="Raleway"/>
                <a:ea typeface="Raleway"/>
                <a:cs typeface="Raleway"/>
                <a:sym typeface="Raleway"/>
              </a:rPr>
              <a:t>online application. </a:t>
            </a:r>
            <a:r>
              <a:rPr lang="en" sz="1200">
                <a:solidFill>
                  <a:schemeClr val="dk1"/>
                </a:solidFill>
                <a:latin typeface="Raleway"/>
                <a:ea typeface="Raleway"/>
                <a:cs typeface="Raleway"/>
                <a:sym typeface="Raleway"/>
              </a:rPr>
              <a:t>Keywords are graded both by how often they appear and the extent to which they get used in context. </a:t>
            </a:r>
            <a:endParaRPr sz="1200">
              <a:solidFill>
                <a:schemeClr val="dk1"/>
              </a:solidFill>
              <a:latin typeface="Raleway"/>
              <a:ea typeface="Raleway"/>
              <a:cs typeface="Raleway"/>
              <a:sym typeface="Raleway"/>
            </a:endParaRPr>
          </a:p>
          <a:p>
            <a:pPr indent="-304800" lvl="0" marL="457200" rtl="0" algn="l">
              <a:lnSpc>
                <a:spcPct val="100000"/>
              </a:lnSpc>
              <a:spcBef>
                <a:spcPts val="100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Tailor your resume for each position</a:t>
            </a:r>
            <a:r>
              <a:rPr lang="en" sz="1200">
                <a:solidFill>
                  <a:schemeClr val="dk1"/>
                </a:solidFill>
                <a:latin typeface="Raleway"/>
                <a:ea typeface="Raleway"/>
                <a:cs typeface="Raleway"/>
                <a:sym typeface="Raleway"/>
              </a:rPr>
              <a:t>–use different keywords (which means analyzing all ads).  </a:t>
            </a:r>
            <a:endParaRPr sz="1200">
              <a:solidFill>
                <a:schemeClr val="dk1"/>
              </a:solidFill>
              <a:latin typeface="Raleway"/>
              <a:ea typeface="Raleway"/>
              <a:cs typeface="Raleway"/>
              <a:sym typeface="Raleway"/>
            </a:endParaRPr>
          </a:p>
          <a:p>
            <a:pPr indent="-304800" lvl="0" marL="457200" rtl="0" algn="l">
              <a:lnSpc>
                <a:spcPct val="100000"/>
              </a:lnSpc>
              <a:spcBef>
                <a:spcPts val="100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Use common names for your section headers </a:t>
            </a:r>
            <a:r>
              <a:rPr lang="en" sz="1200">
                <a:solidFill>
                  <a:schemeClr val="dk1"/>
                </a:solidFill>
                <a:latin typeface="Raleway"/>
                <a:ea typeface="Raleway"/>
                <a:cs typeface="Raleway"/>
                <a:sym typeface="Raleway"/>
              </a:rPr>
              <a:t>(Education, Work Experience, Leadership, Skills).</a:t>
            </a:r>
            <a:endParaRPr sz="1200">
              <a:solidFill>
                <a:schemeClr val="dk1"/>
              </a:solidFill>
              <a:latin typeface="Raleway"/>
              <a:ea typeface="Raleway"/>
              <a:cs typeface="Raleway"/>
              <a:sym typeface="Raleway"/>
            </a:endParaRPr>
          </a:p>
          <a:p>
            <a:pPr indent="-304800" lvl="0" marL="457200" rtl="0" algn="l">
              <a:lnSpc>
                <a:spcPct val="100000"/>
              </a:lnSpc>
              <a:spcBef>
                <a:spcPts val="100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Be careful with abbreviations.</a:t>
            </a:r>
            <a:r>
              <a:rPr lang="en" sz="1200">
                <a:solidFill>
                  <a:schemeClr val="dk1"/>
                </a:solidFill>
                <a:latin typeface="Raleway"/>
                <a:ea typeface="Raleway"/>
                <a:cs typeface="Raleway"/>
                <a:sym typeface="Raleway"/>
              </a:rPr>
              <a:t> Only abbreviate terms (i.e. B.S. degree) if it is also abbreviated in a job description (ATS search filters might not be very intelligent) </a:t>
            </a:r>
            <a:endParaRPr sz="1200">
              <a:solidFill>
                <a:schemeClr val="dk1"/>
              </a:solidFill>
              <a:latin typeface="Raleway"/>
              <a:ea typeface="Raleway"/>
              <a:cs typeface="Raleway"/>
              <a:sym typeface="Raleway"/>
            </a:endParaRPr>
          </a:p>
          <a:p>
            <a:pPr indent="-304800" lvl="0" marL="457200" rtl="0" algn="l">
              <a:lnSpc>
                <a:spcPct val="100000"/>
              </a:lnSpc>
              <a:spcBef>
                <a:spcPts val="100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Do not put distinctions </a:t>
            </a:r>
            <a:r>
              <a:rPr lang="en" sz="1200">
                <a:solidFill>
                  <a:schemeClr val="dk1"/>
                </a:solidFill>
                <a:latin typeface="Raleway"/>
                <a:ea typeface="Raleway"/>
                <a:cs typeface="Raleway"/>
                <a:sym typeface="Raleway"/>
              </a:rPr>
              <a:t>(i.e. PhD or CPA) into your resume heading as ATS systems will pull that into your ﬁrst name/last name box</a:t>
            </a:r>
            <a:endParaRPr sz="1200">
              <a:solidFill>
                <a:schemeClr val="dk1"/>
              </a:solidFill>
              <a:latin typeface="Raleway"/>
              <a:ea typeface="Raleway"/>
              <a:cs typeface="Raleway"/>
              <a:sym typeface="Raleway"/>
            </a:endParaRPr>
          </a:p>
          <a:p>
            <a:pPr indent="-304800" lvl="0" marL="457200" rtl="0" algn="l">
              <a:lnSpc>
                <a:spcPct val="100000"/>
              </a:lnSpc>
              <a:spcBef>
                <a:spcPts val="1000"/>
              </a:spcBef>
              <a:spcAft>
                <a:spcPts val="1000"/>
              </a:spcAft>
              <a:buClr>
                <a:schemeClr val="dk1"/>
              </a:buClr>
              <a:buSzPts val="1200"/>
              <a:buFont typeface="Raleway"/>
              <a:buChar char="●"/>
            </a:pPr>
            <a:r>
              <a:rPr b="1" lang="en" sz="1200">
                <a:solidFill>
                  <a:schemeClr val="dk1"/>
                </a:solidFill>
                <a:latin typeface="Raleway"/>
                <a:ea typeface="Raleway"/>
                <a:cs typeface="Raleway"/>
                <a:sym typeface="Raleway"/>
              </a:rPr>
              <a:t>A professional summary statement utilizing keywords can be helpful</a:t>
            </a:r>
            <a:r>
              <a:rPr lang="en" sz="1200">
                <a:solidFill>
                  <a:schemeClr val="dk1"/>
                </a:solidFill>
                <a:latin typeface="Raleway"/>
                <a:ea typeface="Raleway"/>
                <a:cs typeface="Raleway"/>
                <a:sym typeface="Raleway"/>
              </a:rPr>
              <a:t>, especially if you’re transitioning to a new career pathway. (We’ll work on these when we do LInkedIn stuff, but see the next slide for some examples.)</a:t>
            </a:r>
            <a:endParaRPr sz="1200">
              <a:solidFill>
                <a:schemeClr val="dk1"/>
              </a:solidFill>
              <a:latin typeface="Raleway"/>
              <a:ea typeface="Raleway"/>
              <a:cs typeface="Raleway"/>
              <a:sym typeface="Raleway"/>
            </a:endParaRPr>
          </a:p>
        </p:txBody>
      </p:sp>
      <p:sp>
        <p:nvSpPr>
          <p:cNvPr id="524" name="Google Shape;524;p69"/>
          <p:cNvSpPr txBox="1"/>
          <p:nvPr/>
        </p:nvSpPr>
        <p:spPr>
          <a:xfrm>
            <a:off x="4775950" y="307225"/>
            <a:ext cx="4002600" cy="43356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Avoid complex formatting:  </a:t>
            </a:r>
            <a:r>
              <a:rPr lang="en" sz="1200">
                <a:solidFill>
                  <a:schemeClr val="dk1"/>
                </a:solidFill>
                <a:latin typeface="Raleway"/>
                <a:ea typeface="Raleway"/>
                <a:cs typeface="Raleway"/>
                <a:sym typeface="Raleway"/>
              </a:rPr>
              <a:t>headers, footers, tables, templates, borders, columns, and boxes.</a:t>
            </a:r>
            <a:endParaRPr sz="1200">
              <a:solidFill>
                <a:schemeClr val="dk1"/>
              </a:solidFill>
              <a:latin typeface="Raleway"/>
              <a:ea typeface="Raleway"/>
              <a:cs typeface="Raleway"/>
              <a:sym typeface="Raleway"/>
            </a:endParaRPr>
          </a:p>
          <a:p>
            <a:pPr indent="-304800" lvl="0" marL="457200" rtl="0" algn="l">
              <a:lnSpc>
                <a:spcPct val="100000"/>
              </a:lnSpc>
              <a:spcBef>
                <a:spcPts val="1000"/>
              </a:spcBef>
              <a:spcAft>
                <a:spcPts val="0"/>
              </a:spcAft>
              <a:buClr>
                <a:schemeClr val="dk1"/>
              </a:buClr>
              <a:buSzPts val="1200"/>
              <a:buFont typeface="Raleway"/>
              <a:buChar char="●"/>
            </a:pPr>
            <a:r>
              <a:rPr b="1" lang="en" sz="1200">
                <a:solidFill>
                  <a:schemeClr val="dk1"/>
                </a:solidFill>
                <a:highlight>
                  <a:srgbClr val="FFFFFF"/>
                </a:highlight>
                <a:latin typeface="Raleway"/>
                <a:ea typeface="Raleway"/>
                <a:cs typeface="Raleway"/>
                <a:sym typeface="Raleway"/>
              </a:rPr>
              <a:t>Avoid complex tables:</a:t>
            </a:r>
            <a:r>
              <a:rPr lang="en" sz="1200">
                <a:solidFill>
                  <a:schemeClr val="dk1"/>
                </a:solidFill>
                <a:highlight>
                  <a:srgbClr val="FFFFFF"/>
                </a:highlight>
                <a:latin typeface="Raleway"/>
                <a:ea typeface="Raleway"/>
                <a:cs typeface="Raleway"/>
                <a:sym typeface="Raleway"/>
              </a:rPr>
              <a:t> You should NEVER layout your entire resume or large sections of your resume using a complex table. </a:t>
            </a:r>
            <a:r>
              <a:rPr b="1" lang="en" sz="1200">
                <a:solidFill>
                  <a:schemeClr val="dk1"/>
                </a:solidFill>
                <a:highlight>
                  <a:srgbClr val="FFFFFF"/>
                </a:highlight>
                <a:latin typeface="Raleway"/>
                <a:ea typeface="Raleway"/>
                <a:cs typeface="Raleway"/>
                <a:sym typeface="Raleway"/>
              </a:rPr>
              <a:t>But, it is ok to use very simple tables in an ATS-friendly resume. </a:t>
            </a:r>
            <a:r>
              <a:rPr lang="en" sz="1200">
                <a:solidFill>
                  <a:schemeClr val="dk1"/>
                </a:solidFill>
                <a:highlight>
                  <a:srgbClr val="FFFFFF"/>
                </a:highlight>
                <a:latin typeface="Raleway"/>
                <a:ea typeface="Raleway"/>
                <a:cs typeface="Raleway"/>
                <a:sym typeface="Raleway"/>
              </a:rPr>
              <a:t>Using a simple table helps present part of the resume content in an attractive and easy-to-read way. </a:t>
            </a:r>
            <a:r>
              <a:rPr lang="en" sz="1200" u="sng">
                <a:solidFill>
                  <a:schemeClr val="hlink"/>
                </a:solidFill>
                <a:highlight>
                  <a:srgbClr val="FFFFFF"/>
                </a:highlight>
                <a:latin typeface="Raleway"/>
                <a:ea typeface="Raleway"/>
                <a:cs typeface="Raleway"/>
                <a:sym typeface="Raleway"/>
                <a:hlinkClick r:id="rId3"/>
              </a:rPr>
              <a:t>See this article for advice on how to use tables.</a:t>
            </a:r>
            <a:endParaRPr sz="1200">
              <a:solidFill>
                <a:schemeClr val="dk1"/>
              </a:solidFill>
              <a:highlight>
                <a:srgbClr val="FFFFFF"/>
              </a:highlight>
              <a:latin typeface="Raleway"/>
              <a:ea typeface="Raleway"/>
              <a:cs typeface="Raleway"/>
              <a:sym typeface="Raleway"/>
            </a:endParaRPr>
          </a:p>
          <a:p>
            <a:pPr indent="-304800" lvl="0" marL="457200" rtl="0" algn="l">
              <a:lnSpc>
                <a:spcPct val="100000"/>
              </a:lnSpc>
              <a:spcBef>
                <a:spcPts val="1000"/>
              </a:spcBef>
              <a:spcAft>
                <a:spcPts val="0"/>
              </a:spcAft>
              <a:buClr>
                <a:schemeClr val="dk1"/>
              </a:buClr>
              <a:buSzPts val="1200"/>
              <a:buFont typeface="Raleway"/>
              <a:buChar char="●"/>
            </a:pPr>
            <a:r>
              <a:rPr b="1" lang="en" sz="1200">
                <a:solidFill>
                  <a:schemeClr val="dk1"/>
                </a:solidFill>
                <a:highlight>
                  <a:srgbClr val="FFFFFF"/>
                </a:highlight>
                <a:latin typeface="Raleway"/>
                <a:ea typeface="Raleway"/>
                <a:cs typeface="Raleway"/>
                <a:sym typeface="Raleway"/>
              </a:rPr>
              <a:t>Graphics and colors are fine, but may take up valuable space. </a:t>
            </a:r>
            <a:r>
              <a:rPr lang="en" sz="1200">
                <a:solidFill>
                  <a:schemeClr val="dk1"/>
                </a:solidFill>
                <a:highlight>
                  <a:srgbClr val="FFFFFF"/>
                </a:highlight>
                <a:latin typeface="Raleway"/>
                <a:ea typeface="Raleway"/>
                <a:cs typeface="Raleway"/>
                <a:sym typeface="Raleway"/>
              </a:rPr>
              <a:t>The ATS will not likely read the words enclosed. </a:t>
            </a:r>
            <a:endParaRPr sz="1200">
              <a:solidFill>
                <a:schemeClr val="dk1"/>
              </a:solidFill>
              <a:highlight>
                <a:srgbClr val="FFFFFF"/>
              </a:highlight>
              <a:latin typeface="Raleway"/>
              <a:ea typeface="Raleway"/>
              <a:cs typeface="Raleway"/>
              <a:sym typeface="Raleway"/>
            </a:endParaRPr>
          </a:p>
          <a:p>
            <a:pPr indent="-304800" lvl="0" marL="457200" rtl="0" algn="l">
              <a:lnSpc>
                <a:spcPct val="100000"/>
              </a:lnSpc>
              <a:spcBef>
                <a:spcPts val="100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Write out months and years </a:t>
            </a:r>
            <a:r>
              <a:rPr lang="en" sz="1200">
                <a:solidFill>
                  <a:schemeClr val="dk1"/>
                </a:solidFill>
                <a:latin typeface="Raleway"/>
                <a:ea typeface="Raleway"/>
                <a:cs typeface="Raleway"/>
                <a:sym typeface="Raleway"/>
              </a:rPr>
              <a:t>so it’s readable by ATS systems. Abbreviated months are fine (Jan., Feb.,) </a:t>
            </a:r>
            <a:endParaRPr sz="1200">
              <a:solidFill>
                <a:schemeClr val="dk1"/>
              </a:solidFill>
              <a:latin typeface="Raleway"/>
              <a:ea typeface="Raleway"/>
              <a:cs typeface="Raleway"/>
              <a:sym typeface="Raleway"/>
            </a:endParaRPr>
          </a:p>
          <a:p>
            <a:pPr indent="-304800" lvl="0" marL="457200" rtl="0" algn="l">
              <a:lnSpc>
                <a:spcPct val="100000"/>
              </a:lnSpc>
              <a:spcBef>
                <a:spcPts val="100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An MS Word documents may be more </a:t>
            </a:r>
            <a:r>
              <a:rPr lang="en" sz="1200">
                <a:solidFill>
                  <a:schemeClr val="dk1"/>
                </a:solidFill>
                <a:latin typeface="Raleway"/>
                <a:ea typeface="Raleway"/>
                <a:cs typeface="Raleway"/>
                <a:sym typeface="Raleway"/>
              </a:rPr>
              <a:t>compatible with an ATS</a:t>
            </a:r>
            <a:endParaRPr sz="1200">
              <a:solidFill>
                <a:schemeClr val="dk1"/>
              </a:solidFill>
              <a:latin typeface="Raleway"/>
              <a:ea typeface="Raleway"/>
              <a:cs typeface="Raleway"/>
              <a:sym typeface="Raleway"/>
            </a:endParaRPr>
          </a:p>
          <a:p>
            <a:pPr indent="0" lvl="0" marL="457200" rtl="0" algn="l">
              <a:lnSpc>
                <a:spcPct val="100000"/>
              </a:lnSpc>
              <a:spcBef>
                <a:spcPts val="1000"/>
              </a:spcBef>
              <a:spcAft>
                <a:spcPts val="1000"/>
              </a:spcAft>
              <a:buNone/>
            </a:pPr>
            <a:r>
              <a:t/>
            </a:r>
            <a:endParaRPr sz="1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8" name="Shape 528"/>
        <p:cNvGrpSpPr/>
        <p:nvPr/>
      </p:nvGrpSpPr>
      <p:grpSpPr>
        <a:xfrm>
          <a:off x="0" y="0"/>
          <a:ext cx="0" cy="0"/>
          <a:chOff x="0" y="0"/>
          <a:chExt cx="0" cy="0"/>
        </a:xfrm>
      </p:grpSpPr>
      <p:sp>
        <p:nvSpPr>
          <p:cNvPr id="529" name="Google Shape;529;p70"/>
          <p:cNvSpPr txBox="1"/>
          <p:nvPr/>
        </p:nvSpPr>
        <p:spPr>
          <a:xfrm>
            <a:off x="500075" y="745400"/>
            <a:ext cx="8577900" cy="20223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Raleway"/>
                <a:ea typeface="Raleway"/>
                <a:cs typeface="Raleway"/>
                <a:sym typeface="Raleway"/>
              </a:rPr>
              <a:t>Typeface</a:t>
            </a:r>
            <a:endParaRPr sz="2100">
              <a:solidFill>
                <a:schemeClr val="dk1"/>
              </a:solidFill>
              <a:latin typeface="Raleway"/>
              <a:ea typeface="Raleway"/>
              <a:cs typeface="Raleway"/>
              <a:sym typeface="Raleway"/>
            </a:endParaRPr>
          </a:p>
          <a:p>
            <a:pPr indent="0" lvl="0" marL="0" rtl="0" algn="l">
              <a:spcBef>
                <a:spcPts val="0"/>
              </a:spcBef>
              <a:spcAft>
                <a:spcPts val="0"/>
              </a:spcAft>
              <a:buNone/>
            </a:pPr>
            <a:r>
              <a:t/>
            </a:r>
            <a:endParaRPr sz="21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2100">
                <a:solidFill>
                  <a:schemeClr val="dk1"/>
                </a:solidFill>
                <a:latin typeface="Raleway"/>
                <a:ea typeface="Raleway"/>
                <a:cs typeface="Raleway"/>
                <a:sym typeface="Raleway"/>
              </a:rPr>
              <a:t>A set of glyphs (letters, numbers, punctuation marks and symbols) all bearing a characteristic design. </a:t>
            </a:r>
            <a:endParaRPr sz="21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71"/>
          <p:cNvSpPr txBox="1"/>
          <p:nvPr/>
        </p:nvSpPr>
        <p:spPr>
          <a:xfrm>
            <a:off x="0" y="0"/>
            <a:ext cx="74694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Fonts are specific instances of a typeface, including size, weight, width, and slant </a:t>
            </a:r>
            <a:endParaRPr sz="1800">
              <a:latin typeface="Oswald"/>
              <a:ea typeface="Oswald"/>
              <a:cs typeface="Oswald"/>
              <a:sym typeface="Oswald"/>
            </a:endParaRPr>
          </a:p>
        </p:txBody>
      </p:sp>
      <p:sp>
        <p:nvSpPr>
          <p:cNvPr id="535" name="Google Shape;535;p71"/>
          <p:cNvSpPr txBox="1"/>
          <p:nvPr/>
        </p:nvSpPr>
        <p:spPr>
          <a:xfrm>
            <a:off x="482200" y="529525"/>
            <a:ext cx="6788700" cy="1371000"/>
          </a:xfrm>
          <a:prstGeom prst="rect">
            <a:avLst/>
          </a:prstGeom>
          <a:solidFill>
            <a:srgbClr val="CFE2F3"/>
          </a:solid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333333"/>
              </a:buClr>
              <a:buSzPts val="1300"/>
              <a:buFont typeface="Raleway"/>
              <a:buChar char="●"/>
            </a:pPr>
            <a:r>
              <a:rPr lang="en" sz="1300">
                <a:solidFill>
                  <a:srgbClr val="333333"/>
                </a:solidFill>
                <a:highlight>
                  <a:srgbClr val="CFE2F3"/>
                </a:highlight>
                <a:latin typeface="Raleway"/>
                <a:ea typeface="Raleway"/>
                <a:cs typeface="Raleway"/>
                <a:sym typeface="Raleway"/>
              </a:rPr>
              <a:t>Debugging is like being the detective in a crime movie where you’re also the murderer.</a:t>
            </a:r>
            <a:endParaRPr sz="1300">
              <a:solidFill>
                <a:srgbClr val="333333"/>
              </a:solidFill>
              <a:highlight>
                <a:srgbClr val="CFE2F3"/>
              </a:highlight>
              <a:latin typeface="Raleway"/>
              <a:ea typeface="Raleway"/>
              <a:cs typeface="Raleway"/>
              <a:sym typeface="Raleway"/>
            </a:endParaRPr>
          </a:p>
          <a:p>
            <a:pPr indent="-311150" lvl="0" marL="457200" rtl="0" algn="l">
              <a:lnSpc>
                <a:spcPct val="100000"/>
              </a:lnSpc>
              <a:spcBef>
                <a:spcPts val="500"/>
              </a:spcBef>
              <a:spcAft>
                <a:spcPts val="0"/>
              </a:spcAft>
              <a:buClr>
                <a:srgbClr val="333333"/>
              </a:buClr>
              <a:buSzPts val="1300"/>
              <a:buFont typeface="Raleway"/>
              <a:buChar char="●"/>
            </a:pPr>
            <a:r>
              <a:rPr i="1" lang="en" sz="1300">
                <a:solidFill>
                  <a:srgbClr val="333333"/>
                </a:solidFill>
                <a:highlight>
                  <a:srgbClr val="CFE2F3"/>
                </a:highlight>
                <a:latin typeface="Raleway"/>
                <a:ea typeface="Raleway"/>
                <a:cs typeface="Raleway"/>
                <a:sym typeface="Raleway"/>
              </a:rPr>
              <a:t>When I wrote this code, only me and God knew how it works. Now only God knows…</a:t>
            </a:r>
            <a:endParaRPr i="1" sz="1300">
              <a:solidFill>
                <a:srgbClr val="333333"/>
              </a:solidFill>
              <a:highlight>
                <a:srgbClr val="CFE2F3"/>
              </a:highlight>
              <a:latin typeface="Raleway"/>
              <a:ea typeface="Raleway"/>
              <a:cs typeface="Raleway"/>
              <a:sym typeface="Raleway"/>
            </a:endParaRPr>
          </a:p>
          <a:p>
            <a:pPr indent="-311150" lvl="0" marL="457200" rtl="0" algn="l">
              <a:lnSpc>
                <a:spcPct val="100000"/>
              </a:lnSpc>
              <a:spcBef>
                <a:spcPts val="500"/>
              </a:spcBef>
              <a:spcAft>
                <a:spcPts val="0"/>
              </a:spcAft>
              <a:buClr>
                <a:srgbClr val="333333"/>
              </a:buClr>
              <a:buSzPts val="1300"/>
              <a:buFont typeface="Raleway Black"/>
              <a:buChar char="●"/>
            </a:pPr>
            <a:r>
              <a:rPr lang="en" sz="1300">
                <a:solidFill>
                  <a:srgbClr val="333333"/>
                </a:solidFill>
                <a:highlight>
                  <a:srgbClr val="CFE2F3"/>
                </a:highlight>
                <a:latin typeface="Raleway Black"/>
                <a:ea typeface="Raleway Black"/>
                <a:cs typeface="Raleway Black"/>
                <a:sym typeface="Raleway Black"/>
              </a:rPr>
              <a:t>Software undergoes beta testing shortly before it’s released. Beta is Latin for ‘still doesn’t work.’</a:t>
            </a:r>
            <a:endParaRPr sz="1300">
              <a:solidFill>
                <a:srgbClr val="333333"/>
              </a:solidFill>
              <a:highlight>
                <a:srgbClr val="CFE2F3"/>
              </a:highlight>
              <a:latin typeface="Raleway Black"/>
              <a:ea typeface="Raleway Black"/>
              <a:cs typeface="Raleway Black"/>
              <a:sym typeface="Raleway Black"/>
            </a:endParaRPr>
          </a:p>
          <a:p>
            <a:pPr indent="0" lvl="0" marL="457200" rtl="0" algn="l">
              <a:lnSpc>
                <a:spcPct val="100000"/>
              </a:lnSpc>
              <a:spcBef>
                <a:spcPts val="500"/>
              </a:spcBef>
              <a:spcAft>
                <a:spcPts val="0"/>
              </a:spcAft>
              <a:buNone/>
            </a:pPr>
            <a:r>
              <a:t/>
            </a:r>
            <a:endParaRPr sz="1300">
              <a:solidFill>
                <a:srgbClr val="333333"/>
              </a:solidFill>
              <a:highlight>
                <a:srgbClr val="FFFFFF"/>
              </a:highlight>
              <a:latin typeface="Raleway"/>
              <a:ea typeface="Raleway"/>
              <a:cs typeface="Raleway"/>
              <a:sym typeface="Raleway"/>
            </a:endParaRPr>
          </a:p>
          <a:p>
            <a:pPr indent="0" lvl="0" marL="0" rtl="0" algn="l">
              <a:lnSpc>
                <a:spcPct val="100000"/>
              </a:lnSpc>
              <a:spcBef>
                <a:spcPts val="500"/>
              </a:spcBef>
              <a:spcAft>
                <a:spcPts val="500"/>
              </a:spcAft>
              <a:buNone/>
            </a:pPr>
            <a:r>
              <a:t/>
            </a:r>
            <a:endParaRPr sz="1300">
              <a:solidFill>
                <a:srgbClr val="333333"/>
              </a:solidFill>
              <a:highlight>
                <a:srgbClr val="FFFFFF"/>
              </a:highlight>
              <a:latin typeface="Raleway"/>
              <a:ea typeface="Raleway"/>
              <a:cs typeface="Raleway"/>
              <a:sym typeface="Raleway"/>
            </a:endParaRPr>
          </a:p>
        </p:txBody>
      </p:sp>
      <p:sp>
        <p:nvSpPr>
          <p:cNvPr id="536" name="Google Shape;536;p71"/>
          <p:cNvSpPr txBox="1"/>
          <p:nvPr/>
        </p:nvSpPr>
        <p:spPr>
          <a:xfrm>
            <a:off x="481925" y="2013950"/>
            <a:ext cx="6836100" cy="1482000"/>
          </a:xfrm>
          <a:prstGeom prst="rect">
            <a:avLst/>
          </a:prstGeom>
          <a:solidFill>
            <a:srgbClr val="D0E0E3"/>
          </a:solid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333333"/>
              </a:buClr>
              <a:buSzPts val="1400"/>
              <a:buFont typeface="Times New Roman"/>
              <a:buChar char="●"/>
            </a:pPr>
            <a:r>
              <a:rPr lang="en">
                <a:solidFill>
                  <a:srgbClr val="333333"/>
                </a:solidFill>
                <a:highlight>
                  <a:srgbClr val="D0E0E3"/>
                </a:highlight>
                <a:latin typeface="Times New Roman"/>
                <a:ea typeface="Times New Roman"/>
                <a:cs typeface="Times New Roman"/>
                <a:sym typeface="Times New Roman"/>
              </a:rPr>
              <a:t>Debugging is like being the detective in a crime movie where you’re also the murderer.</a:t>
            </a:r>
            <a:endParaRPr>
              <a:solidFill>
                <a:srgbClr val="333333"/>
              </a:solidFill>
              <a:highlight>
                <a:srgbClr val="D0E0E3"/>
              </a:highlight>
              <a:latin typeface="Times New Roman"/>
              <a:ea typeface="Times New Roman"/>
              <a:cs typeface="Times New Roman"/>
              <a:sym typeface="Times New Roman"/>
            </a:endParaRPr>
          </a:p>
          <a:p>
            <a:pPr indent="-317500" lvl="0" marL="457200" rtl="0" algn="l">
              <a:lnSpc>
                <a:spcPct val="100000"/>
              </a:lnSpc>
              <a:spcBef>
                <a:spcPts val="500"/>
              </a:spcBef>
              <a:spcAft>
                <a:spcPts val="0"/>
              </a:spcAft>
              <a:buClr>
                <a:srgbClr val="333333"/>
              </a:buClr>
              <a:buSzPts val="1400"/>
              <a:buFont typeface="Times New Roman"/>
              <a:buChar char="●"/>
            </a:pPr>
            <a:r>
              <a:rPr i="1" lang="en">
                <a:solidFill>
                  <a:srgbClr val="333333"/>
                </a:solidFill>
                <a:highlight>
                  <a:srgbClr val="D0E0E3"/>
                </a:highlight>
                <a:latin typeface="Times New Roman"/>
                <a:ea typeface="Times New Roman"/>
                <a:cs typeface="Times New Roman"/>
                <a:sym typeface="Times New Roman"/>
              </a:rPr>
              <a:t>When I wrote this code, only me and God knew how it works. Now only God knows…</a:t>
            </a:r>
            <a:endParaRPr i="1">
              <a:solidFill>
                <a:srgbClr val="333333"/>
              </a:solidFill>
              <a:highlight>
                <a:srgbClr val="D0E0E3"/>
              </a:highlight>
              <a:latin typeface="Times New Roman"/>
              <a:ea typeface="Times New Roman"/>
              <a:cs typeface="Times New Roman"/>
              <a:sym typeface="Times New Roman"/>
            </a:endParaRPr>
          </a:p>
          <a:p>
            <a:pPr indent="-317500" lvl="0" marL="457200" rtl="0" algn="l">
              <a:lnSpc>
                <a:spcPct val="100000"/>
              </a:lnSpc>
              <a:spcBef>
                <a:spcPts val="500"/>
              </a:spcBef>
              <a:spcAft>
                <a:spcPts val="500"/>
              </a:spcAft>
              <a:buClr>
                <a:srgbClr val="333333"/>
              </a:buClr>
              <a:buSzPts val="1400"/>
              <a:buFont typeface="Times New Roman"/>
              <a:buChar char="●"/>
            </a:pPr>
            <a:r>
              <a:rPr b="1" lang="en">
                <a:solidFill>
                  <a:srgbClr val="333333"/>
                </a:solidFill>
                <a:highlight>
                  <a:srgbClr val="D0E0E3"/>
                </a:highlight>
                <a:latin typeface="Times New Roman"/>
                <a:ea typeface="Times New Roman"/>
                <a:cs typeface="Times New Roman"/>
                <a:sym typeface="Times New Roman"/>
              </a:rPr>
              <a:t>Software undergoes beta testing shortly before it’s released. Beta is Latin for ‘still doesn’t work.’</a:t>
            </a:r>
            <a:endParaRPr b="1">
              <a:solidFill>
                <a:srgbClr val="333333"/>
              </a:solidFill>
              <a:highlight>
                <a:srgbClr val="D0E0E3"/>
              </a:highlight>
              <a:latin typeface="Times New Roman"/>
              <a:ea typeface="Times New Roman"/>
              <a:cs typeface="Times New Roman"/>
              <a:sym typeface="Times New Roman"/>
            </a:endParaRPr>
          </a:p>
        </p:txBody>
      </p:sp>
      <p:sp>
        <p:nvSpPr>
          <p:cNvPr id="537" name="Google Shape;537;p71"/>
          <p:cNvSpPr txBox="1"/>
          <p:nvPr/>
        </p:nvSpPr>
        <p:spPr>
          <a:xfrm>
            <a:off x="481925" y="3594175"/>
            <a:ext cx="6836100" cy="1549200"/>
          </a:xfrm>
          <a:prstGeom prst="rect">
            <a:avLst/>
          </a:prstGeom>
          <a:solidFill>
            <a:srgbClr val="D9EAD3"/>
          </a:solid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333333"/>
              </a:buClr>
              <a:buSzPts val="1400"/>
              <a:buFont typeface="Pacifico"/>
              <a:buChar char="●"/>
            </a:pPr>
            <a:r>
              <a:rPr lang="en">
                <a:solidFill>
                  <a:srgbClr val="333333"/>
                </a:solidFill>
                <a:highlight>
                  <a:srgbClr val="D9EAD3"/>
                </a:highlight>
                <a:latin typeface="Pacifico"/>
                <a:ea typeface="Pacifico"/>
                <a:cs typeface="Pacifico"/>
                <a:sym typeface="Pacifico"/>
              </a:rPr>
              <a:t>Debugging is like being the detective in a crime movie where you’re also the murderer.</a:t>
            </a:r>
            <a:endParaRPr>
              <a:solidFill>
                <a:srgbClr val="333333"/>
              </a:solidFill>
              <a:highlight>
                <a:srgbClr val="D9EAD3"/>
              </a:highlight>
              <a:latin typeface="Pacifico"/>
              <a:ea typeface="Pacifico"/>
              <a:cs typeface="Pacifico"/>
              <a:sym typeface="Pacifico"/>
            </a:endParaRPr>
          </a:p>
          <a:p>
            <a:pPr indent="-317500" lvl="0" marL="457200" rtl="0" algn="l">
              <a:lnSpc>
                <a:spcPct val="100000"/>
              </a:lnSpc>
              <a:spcBef>
                <a:spcPts val="500"/>
              </a:spcBef>
              <a:spcAft>
                <a:spcPts val="0"/>
              </a:spcAft>
              <a:buClr>
                <a:srgbClr val="333333"/>
              </a:buClr>
              <a:buSzPts val="1400"/>
              <a:buFont typeface="Pacifico"/>
              <a:buChar char="●"/>
            </a:pPr>
            <a:r>
              <a:rPr i="1" lang="en">
                <a:solidFill>
                  <a:srgbClr val="333333"/>
                </a:solidFill>
                <a:highlight>
                  <a:srgbClr val="D9EAD3"/>
                </a:highlight>
                <a:latin typeface="Pacifico"/>
                <a:ea typeface="Pacifico"/>
                <a:cs typeface="Pacifico"/>
                <a:sym typeface="Pacifico"/>
              </a:rPr>
              <a:t>When I wrote this code, only me and God knew how it works. Now only God knows…</a:t>
            </a:r>
            <a:endParaRPr i="1">
              <a:solidFill>
                <a:srgbClr val="333333"/>
              </a:solidFill>
              <a:highlight>
                <a:srgbClr val="D9EAD3"/>
              </a:highlight>
              <a:latin typeface="Pacifico"/>
              <a:ea typeface="Pacifico"/>
              <a:cs typeface="Pacifico"/>
              <a:sym typeface="Pacifico"/>
            </a:endParaRPr>
          </a:p>
          <a:p>
            <a:pPr indent="-317500" lvl="0" marL="457200" rtl="0" algn="l">
              <a:lnSpc>
                <a:spcPct val="100000"/>
              </a:lnSpc>
              <a:spcBef>
                <a:spcPts val="500"/>
              </a:spcBef>
              <a:spcAft>
                <a:spcPts val="500"/>
              </a:spcAft>
              <a:buClr>
                <a:srgbClr val="333333"/>
              </a:buClr>
              <a:buSzPts val="1400"/>
              <a:buFont typeface="Pacifico"/>
              <a:buChar char="●"/>
            </a:pPr>
            <a:r>
              <a:rPr b="1" lang="en">
                <a:solidFill>
                  <a:srgbClr val="333333"/>
                </a:solidFill>
                <a:highlight>
                  <a:srgbClr val="D9EAD3"/>
                </a:highlight>
                <a:latin typeface="Pacifico"/>
                <a:ea typeface="Pacifico"/>
                <a:cs typeface="Pacifico"/>
                <a:sym typeface="Pacifico"/>
              </a:rPr>
              <a:t>Software undergoes beta testing shortly before it’s released. Beta is Latin for ‘still doesn’t work.’</a:t>
            </a:r>
            <a:endParaRPr>
              <a:solidFill>
                <a:srgbClr val="333333"/>
              </a:solidFill>
              <a:highlight>
                <a:srgbClr val="D9EAD3"/>
              </a:highlight>
              <a:latin typeface="Pacifico"/>
              <a:ea typeface="Pacifico"/>
              <a:cs typeface="Pacifico"/>
              <a:sym typeface="Pacifico"/>
            </a:endParaRPr>
          </a:p>
        </p:txBody>
      </p:sp>
      <p:sp>
        <p:nvSpPr>
          <p:cNvPr id="538" name="Google Shape;538;p71"/>
          <p:cNvSpPr txBox="1"/>
          <p:nvPr/>
        </p:nvSpPr>
        <p:spPr>
          <a:xfrm>
            <a:off x="7270900" y="666913"/>
            <a:ext cx="1825800" cy="1001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Raleway, </a:t>
            </a:r>
            <a:r>
              <a:rPr lang="en">
                <a:solidFill>
                  <a:schemeClr val="dk1"/>
                </a:solidFill>
                <a:latin typeface="Raleway"/>
                <a:ea typeface="Raleway"/>
                <a:cs typeface="Raleway"/>
                <a:sym typeface="Raleway"/>
              </a:rPr>
              <a:t>13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 </a:t>
            </a:r>
            <a:r>
              <a:rPr lang="en">
                <a:latin typeface="Raleway"/>
                <a:ea typeface="Raleway"/>
                <a:cs typeface="Raleway"/>
                <a:sym typeface="Raleway"/>
              </a:rPr>
              <a:t>Normal</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 </a:t>
            </a:r>
            <a:r>
              <a:rPr i="1" lang="en">
                <a:latin typeface="Raleway"/>
                <a:ea typeface="Raleway"/>
                <a:cs typeface="Raleway"/>
                <a:sym typeface="Raleway"/>
              </a:rPr>
              <a:t>Italics</a:t>
            </a:r>
            <a:endParaRPr i="1">
              <a:latin typeface="Raleway"/>
              <a:ea typeface="Raleway"/>
              <a:cs typeface="Raleway"/>
              <a:sym typeface="Raleway"/>
            </a:endParaRPr>
          </a:p>
          <a:p>
            <a:pPr indent="0" lvl="0" marL="0" rtl="0" algn="l">
              <a:spcBef>
                <a:spcPts val="0"/>
              </a:spcBef>
              <a:spcAft>
                <a:spcPts val="0"/>
              </a:spcAft>
              <a:buNone/>
            </a:pPr>
            <a:r>
              <a:rPr i="1" lang="en">
                <a:latin typeface="Raleway"/>
                <a:ea typeface="Raleway"/>
                <a:cs typeface="Raleway"/>
                <a:sym typeface="Raleway"/>
              </a:rPr>
              <a:t>- </a:t>
            </a:r>
            <a:r>
              <a:rPr lang="en">
                <a:latin typeface="Raleway"/>
                <a:ea typeface="Raleway"/>
                <a:cs typeface="Raleway"/>
                <a:sym typeface="Raleway"/>
              </a:rPr>
              <a:t>Black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539" name="Google Shape;539;p71"/>
          <p:cNvSpPr txBox="1"/>
          <p:nvPr/>
        </p:nvSpPr>
        <p:spPr>
          <a:xfrm>
            <a:off x="7318150" y="2112175"/>
            <a:ext cx="1826100" cy="1181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Times New Roman, 12 - Regular</a:t>
            </a:r>
            <a:endParaRPr>
              <a:latin typeface="Times New Roman"/>
              <a:ea typeface="Times New Roman"/>
              <a:cs typeface="Times New Roman"/>
              <a:sym typeface="Times New Roman"/>
            </a:endParaRPr>
          </a:p>
          <a:p>
            <a:pPr indent="0" lvl="0" marL="0" rtl="0" algn="l">
              <a:spcBef>
                <a:spcPts val="0"/>
              </a:spcBef>
              <a:spcAft>
                <a:spcPts val="0"/>
              </a:spcAft>
              <a:buNone/>
            </a:pPr>
            <a:r>
              <a:rPr i="1" lang="en">
                <a:latin typeface="Times New Roman"/>
                <a:ea typeface="Times New Roman"/>
                <a:cs typeface="Times New Roman"/>
                <a:sym typeface="Times New Roman"/>
              </a:rPr>
              <a:t>- </a:t>
            </a:r>
            <a:r>
              <a:rPr i="1" lang="en">
                <a:latin typeface="Times New Roman"/>
                <a:ea typeface="Times New Roman"/>
                <a:cs typeface="Times New Roman"/>
                <a:sym typeface="Times New Roman"/>
              </a:rPr>
              <a:t>Italics</a:t>
            </a:r>
            <a:endParaRPr i="1">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 </a:t>
            </a:r>
            <a:r>
              <a:rPr b="1" lang="en">
                <a:latin typeface="Times New Roman"/>
                <a:ea typeface="Times New Roman"/>
                <a:cs typeface="Times New Roman"/>
                <a:sym typeface="Times New Roman"/>
              </a:rPr>
              <a:t>Bold </a:t>
            </a:r>
            <a:endParaRPr b="1">
              <a:latin typeface="Times New Roman"/>
              <a:ea typeface="Times New Roman"/>
              <a:cs typeface="Times New Roman"/>
              <a:sym typeface="Times New Roman"/>
            </a:endParaRPr>
          </a:p>
        </p:txBody>
      </p:sp>
      <p:sp>
        <p:nvSpPr>
          <p:cNvPr id="540" name="Google Shape;540;p71"/>
          <p:cNvSpPr txBox="1"/>
          <p:nvPr/>
        </p:nvSpPr>
        <p:spPr>
          <a:xfrm>
            <a:off x="7318300" y="3736825"/>
            <a:ext cx="1825800" cy="1001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Pacifico, 12 </a:t>
            </a:r>
            <a:endParaRPr>
              <a:latin typeface="Pacifico"/>
              <a:ea typeface="Pacifico"/>
              <a:cs typeface="Pacifico"/>
              <a:sym typeface="Pacifico"/>
            </a:endParaRPr>
          </a:p>
          <a:p>
            <a:pPr indent="0" lvl="0" marL="0" rtl="0" algn="l">
              <a:spcBef>
                <a:spcPts val="0"/>
              </a:spcBef>
              <a:spcAft>
                <a:spcPts val="0"/>
              </a:spcAft>
              <a:buClr>
                <a:schemeClr val="dk1"/>
              </a:buClr>
              <a:buSzPts val="1100"/>
              <a:buFont typeface="Arial"/>
              <a:buNone/>
            </a:pPr>
            <a:r>
              <a:rPr lang="en">
                <a:solidFill>
                  <a:schemeClr val="dk1"/>
                </a:solidFill>
                <a:latin typeface="Pacifico"/>
                <a:ea typeface="Pacifico"/>
                <a:cs typeface="Pacifico"/>
                <a:sym typeface="Pacifico"/>
              </a:rPr>
              <a:t>- </a:t>
            </a:r>
            <a:r>
              <a:rPr lang="en">
                <a:solidFill>
                  <a:schemeClr val="dk1"/>
                </a:solidFill>
                <a:latin typeface="Pacifico"/>
                <a:ea typeface="Pacifico"/>
                <a:cs typeface="Pacifico"/>
                <a:sym typeface="Pacifico"/>
              </a:rPr>
              <a:t>Regular</a:t>
            </a:r>
            <a:endParaRPr>
              <a:solidFill>
                <a:schemeClr val="dk1"/>
              </a:solidFill>
              <a:latin typeface="Pacifico"/>
              <a:ea typeface="Pacifico"/>
              <a:cs typeface="Pacifico"/>
              <a:sym typeface="Pacifico"/>
            </a:endParaRPr>
          </a:p>
          <a:p>
            <a:pPr indent="0" lvl="0" marL="0" rtl="0" algn="l">
              <a:spcBef>
                <a:spcPts val="0"/>
              </a:spcBef>
              <a:spcAft>
                <a:spcPts val="0"/>
              </a:spcAft>
              <a:buClr>
                <a:schemeClr val="dk1"/>
              </a:buClr>
              <a:buSzPts val="1100"/>
              <a:buFont typeface="Arial"/>
              <a:buNone/>
            </a:pPr>
            <a:r>
              <a:rPr i="1" lang="en">
                <a:solidFill>
                  <a:schemeClr val="dk1"/>
                </a:solidFill>
                <a:latin typeface="Pacifico"/>
                <a:ea typeface="Pacifico"/>
                <a:cs typeface="Pacifico"/>
                <a:sym typeface="Pacifico"/>
              </a:rPr>
              <a:t>- </a:t>
            </a:r>
            <a:r>
              <a:rPr i="1" lang="en">
                <a:solidFill>
                  <a:schemeClr val="dk1"/>
                </a:solidFill>
                <a:latin typeface="Pacifico"/>
                <a:ea typeface="Pacifico"/>
                <a:cs typeface="Pacifico"/>
                <a:sym typeface="Pacifico"/>
              </a:rPr>
              <a:t>Italics</a:t>
            </a:r>
            <a:endParaRPr i="1">
              <a:solidFill>
                <a:schemeClr val="dk1"/>
              </a:solidFill>
              <a:latin typeface="Pacifico"/>
              <a:ea typeface="Pacifico"/>
              <a:cs typeface="Pacifico"/>
              <a:sym typeface="Pacifico"/>
            </a:endParaRPr>
          </a:p>
          <a:p>
            <a:pPr indent="0" lvl="0" marL="0" rtl="0" algn="l">
              <a:spcBef>
                <a:spcPts val="0"/>
              </a:spcBef>
              <a:spcAft>
                <a:spcPts val="0"/>
              </a:spcAft>
              <a:buClr>
                <a:schemeClr val="dk1"/>
              </a:buClr>
              <a:buSzPts val="1100"/>
              <a:buFont typeface="Arial"/>
              <a:buNone/>
            </a:pPr>
            <a:r>
              <a:rPr b="1" lang="en">
                <a:solidFill>
                  <a:schemeClr val="dk1"/>
                </a:solidFill>
                <a:latin typeface="Pacifico"/>
                <a:ea typeface="Pacifico"/>
                <a:cs typeface="Pacifico"/>
                <a:sym typeface="Pacifico"/>
              </a:rPr>
              <a:t>- </a:t>
            </a:r>
            <a:r>
              <a:rPr b="1" lang="en">
                <a:solidFill>
                  <a:schemeClr val="dk1"/>
                </a:solidFill>
                <a:latin typeface="Pacifico"/>
                <a:ea typeface="Pacifico"/>
                <a:cs typeface="Pacifico"/>
                <a:sym typeface="Pacifico"/>
              </a:rPr>
              <a:t>Bold </a:t>
            </a:r>
            <a:endParaRPr>
              <a:latin typeface="Pacifico"/>
              <a:ea typeface="Pacifico"/>
              <a:cs typeface="Pacifico"/>
              <a:sym typeface="Pacifico"/>
            </a:endParaRPr>
          </a:p>
        </p:txBody>
      </p:sp>
      <p:sp>
        <p:nvSpPr>
          <p:cNvPr id="541" name="Google Shape;541;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5" name="Shape 545"/>
        <p:cNvGrpSpPr/>
        <p:nvPr/>
      </p:nvGrpSpPr>
      <p:grpSpPr>
        <a:xfrm>
          <a:off x="0" y="0"/>
          <a:ext cx="0" cy="0"/>
          <a:chOff x="0" y="0"/>
          <a:chExt cx="0" cy="0"/>
        </a:xfrm>
      </p:grpSpPr>
      <p:sp>
        <p:nvSpPr>
          <p:cNvPr id="546" name="Google Shape;546;p72"/>
          <p:cNvSpPr txBox="1"/>
          <p:nvPr/>
        </p:nvSpPr>
        <p:spPr>
          <a:xfrm>
            <a:off x="0" y="0"/>
            <a:ext cx="90294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Within a font-family, you can change the size, weight, case, and color to meet your design purposes  </a:t>
            </a:r>
            <a:endParaRPr sz="1800">
              <a:latin typeface="Oswald"/>
              <a:ea typeface="Oswald"/>
              <a:cs typeface="Oswald"/>
              <a:sym typeface="Oswald"/>
            </a:endParaRPr>
          </a:p>
        </p:txBody>
      </p:sp>
      <p:sp>
        <p:nvSpPr>
          <p:cNvPr id="547" name="Google Shape;547;p72"/>
          <p:cNvSpPr txBox="1"/>
          <p:nvPr/>
        </p:nvSpPr>
        <p:spPr>
          <a:xfrm>
            <a:off x="482200" y="529525"/>
            <a:ext cx="5937600" cy="1352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Font typeface="Raleway Thin"/>
              <a:buChar char="●"/>
            </a:pPr>
            <a:r>
              <a:rPr lang="en" sz="1600">
                <a:latin typeface="Raleway Thin"/>
                <a:ea typeface="Raleway Thin"/>
                <a:cs typeface="Raleway Thin"/>
                <a:sym typeface="Raleway Thin"/>
              </a:rPr>
              <a:t>Debugging is like being the detective in a crime movie where you’re also the murderer.</a:t>
            </a:r>
            <a:endParaRPr sz="1300">
              <a:latin typeface="Raleway"/>
              <a:ea typeface="Raleway"/>
              <a:cs typeface="Raleway"/>
              <a:sym typeface="Raleway"/>
            </a:endParaRPr>
          </a:p>
          <a:p>
            <a:pPr indent="-304800" lvl="0" marL="457200" rtl="0" algn="l">
              <a:lnSpc>
                <a:spcPct val="100000"/>
              </a:lnSpc>
              <a:spcBef>
                <a:spcPts val="800"/>
              </a:spcBef>
              <a:spcAft>
                <a:spcPts val="0"/>
              </a:spcAft>
              <a:buClr>
                <a:srgbClr val="307530"/>
              </a:buClr>
              <a:buSzPts val="1200"/>
              <a:buFont typeface="Raleway Black"/>
              <a:buChar char="●"/>
            </a:pPr>
            <a:r>
              <a:rPr i="1" lang="en" sz="1200">
                <a:solidFill>
                  <a:srgbClr val="307530"/>
                </a:solidFill>
                <a:latin typeface="Raleway Black"/>
                <a:ea typeface="Raleway Black"/>
                <a:cs typeface="Raleway Black"/>
                <a:sym typeface="Raleway Black"/>
              </a:rPr>
              <a:t>WHEN I WROTE THIS CODE, ONLY ME AND GOD KNEW HOW IT WORKS. NOW ONLY GOD KNOWS…</a:t>
            </a:r>
            <a:endParaRPr i="1" sz="1200">
              <a:solidFill>
                <a:srgbClr val="307530"/>
              </a:solidFill>
              <a:latin typeface="Raleway Black"/>
              <a:ea typeface="Raleway Black"/>
              <a:cs typeface="Raleway Black"/>
              <a:sym typeface="Raleway Black"/>
            </a:endParaRPr>
          </a:p>
          <a:p>
            <a:pPr indent="0" lvl="0" marL="457200" rtl="0" algn="l">
              <a:lnSpc>
                <a:spcPct val="100000"/>
              </a:lnSpc>
              <a:spcBef>
                <a:spcPts val="500"/>
              </a:spcBef>
              <a:spcAft>
                <a:spcPts val="0"/>
              </a:spcAft>
              <a:buNone/>
            </a:pPr>
            <a:r>
              <a:t/>
            </a:r>
            <a:endParaRPr sz="1300">
              <a:solidFill>
                <a:srgbClr val="333333"/>
              </a:solidFill>
              <a:highlight>
                <a:srgbClr val="CFE2F3"/>
              </a:highlight>
              <a:latin typeface="Raleway Black"/>
              <a:ea typeface="Raleway Black"/>
              <a:cs typeface="Raleway Black"/>
              <a:sym typeface="Raleway Black"/>
            </a:endParaRPr>
          </a:p>
          <a:p>
            <a:pPr indent="0" lvl="0" marL="457200" rtl="0" algn="l">
              <a:lnSpc>
                <a:spcPct val="100000"/>
              </a:lnSpc>
              <a:spcBef>
                <a:spcPts val="500"/>
              </a:spcBef>
              <a:spcAft>
                <a:spcPts val="0"/>
              </a:spcAft>
              <a:buNone/>
            </a:pPr>
            <a:r>
              <a:t/>
            </a:r>
            <a:endParaRPr sz="1300">
              <a:solidFill>
                <a:srgbClr val="333333"/>
              </a:solidFill>
              <a:highlight>
                <a:srgbClr val="FFFFFF"/>
              </a:highlight>
              <a:latin typeface="Raleway"/>
              <a:ea typeface="Raleway"/>
              <a:cs typeface="Raleway"/>
              <a:sym typeface="Raleway"/>
            </a:endParaRPr>
          </a:p>
          <a:p>
            <a:pPr indent="0" lvl="0" marL="0" rtl="0" algn="l">
              <a:lnSpc>
                <a:spcPct val="100000"/>
              </a:lnSpc>
              <a:spcBef>
                <a:spcPts val="500"/>
              </a:spcBef>
              <a:spcAft>
                <a:spcPts val="500"/>
              </a:spcAft>
              <a:buNone/>
            </a:pPr>
            <a:r>
              <a:t/>
            </a:r>
            <a:endParaRPr sz="1300">
              <a:solidFill>
                <a:srgbClr val="333333"/>
              </a:solidFill>
              <a:highlight>
                <a:srgbClr val="FFFFFF"/>
              </a:highlight>
              <a:latin typeface="Raleway"/>
              <a:ea typeface="Raleway"/>
              <a:cs typeface="Raleway"/>
              <a:sym typeface="Raleway"/>
            </a:endParaRPr>
          </a:p>
        </p:txBody>
      </p:sp>
      <p:sp>
        <p:nvSpPr>
          <p:cNvPr id="548" name="Google Shape;548;p72"/>
          <p:cNvSpPr txBox="1"/>
          <p:nvPr/>
        </p:nvSpPr>
        <p:spPr>
          <a:xfrm>
            <a:off x="481925" y="2013950"/>
            <a:ext cx="5937600" cy="1482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00FFFF"/>
              </a:buClr>
              <a:buSzPts val="2000"/>
              <a:buFont typeface="Times New Roman"/>
              <a:buChar char="●"/>
            </a:pPr>
            <a:r>
              <a:rPr lang="en" sz="2000">
                <a:solidFill>
                  <a:srgbClr val="00FFFF"/>
                </a:solidFill>
                <a:latin typeface="Times New Roman"/>
                <a:ea typeface="Times New Roman"/>
                <a:cs typeface="Times New Roman"/>
                <a:sym typeface="Times New Roman"/>
              </a:rPr>
              <a:t>Debugging Is Like Being The Detective In A Crime Movie Where You’re Also The Murderer.</a:t>
            </a:r>
            <a:endParaRPr sz="2000">
              <a:solidFill>
                <a:srgbClr val="00FFFF"/>
              </a:solidFill>
              <a:latin typeface="Times New Roman"/>
              <a:ea typeface="Times New Roman"/>
              <a:cs typeface="Times New Roman"/>
              <a:sym typeface="Times New Roman"/>
            </a:endParaRPr>
          </a:p>
          <a:p>
            <a:pPr indent="-304800" lvl="0" marL="457200" rtl="0" algn="l">
              <a:lnSpc>
                <a:spcPct val="100000"/>
              </a:lnSpc>
              <a:spcBef>
                <a:spcPts val="500"/>
              </a:spcBef>
              <a:spcAft>
                <a:spcPts val="500"/>
              </a:spcAft>
              <a:buClr>
                <a:srgbClr val="333333"/>
              </a:buClr>
              <a:buSzPts val="1200"/>
              <a:buFont typeface="Times New Roman"/>
              <a:buChar char="●"/>
            </a:pPr>
            <a:r>
              <a:rPr b="1" i="1" lang="en" sz="1200">
                <a:solidFill>
                  <a:srgbClr val="333333"/>
                </a:solidFill>
                <a:latin typeface="Times New Roman"/>
                <a:ea typeface="Times New Roman"/>
                <a:cs typeface="Times New Roman"/>
                <a:sym typeface="Times New Roman"/>
              </a:rPr>
              <a:t>Software undergoes beta testing shortly before it’s released. Beta is Latin for ‘still doesn’t work.’</a:t>
            </a:r>
            <a:endParaRPr b="1" i="1" sz="1200">
              <a:solidFill>
                <a:srgbClr val="333333"/>
              </a:solidFill>
              <a:latin typeface="Times New Roman"/>
              <a:ea typeface="Times New Roman"/>
              <a:cs typeface="Times New Roman"/>
              <a:sym typeface="Times New Roman"/>
            </a:endParaRPr>
          </a:p>
        </p:txBody>
      </p:sp>
      <p:sp>
        <p:nvSpPr>
          <p:cNvPr id="549" name="Google Shape;549;p72"/>
          <p:cNvSpPr txBox="1"/>
          <p:nvPr/>
        </p:nvSpPr>
        <p:spPr>
          <a:xfrm>
            <a:off x="481925" y="3594175"/>
            <a:ext cx="5937600" cy="15492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741B47"/>
              </a:buClr>
              <a:buSzPts val="2400"/>
              <a:buFont typeface="Oswald Light"/>
              <a:buChar char="●"/>
            </a:pPr>
            <a:r>
              <a:rPr lang="en" sz="2400">
                <a:solidFill>
                  <a:srgbClr val="741B47"/>
                </a:solidFill>
                <a:latin typeface="Oswald Light"/>
                <a:ea typeface="Oswald Light"/>
                <a:cs typeface="Oswald Light"/>
                <a:sym typeface="Oswald Light"/>
              </a:rPr>
              <a:t>When I wrote this code, only me and God knew how it works. Now only God knows…</a:t>
            </a:r>
            <a:endParaRPr sz="2400">
              <a:solidFill>
                <a:srgbClr val="741B47"/>
              </a:solidFill>
              <a:latin typeface="Oswald Light"/>
              <a:ea typeface="Oswald Light"/>
              <a:cs typeface="Oswald Light"/>
              <a:sym typeface="Oswald Light"/>
            </a:endParaRPr>
          </a:p>
          <a:p>
            <a:pPr indent="-304800" lvl="0" marL="457200" rtl="0" algn="l">
              <a:lnSpc>
                <a:spcPct val="100000"/>
              </a:lnSpc>
              <a:spcBef>
                <a:spcPts val="500"/>
              </a:spcBef>
              <a:spcAft>
                <a:spcPts val="500"/>
              </a:spcAft>
              <a:buClr>
                <a:srgbClr val="333333"/>
              </a:buClr>
              <a:buSzPts val="1200"/>
              <a:buFont typeface="Oswald"/>
              <a:buChar char="●"/>
            </a:pPr>
            <a:r>
              <a:rPr lang="en" sz="1200">
                <a:solidFill>
                  <a:srgbClr val="333333"/>
                </a:solidFill>
                <a:latin typeface="Oswald"/>
                <a:ea typeface="Oswald"/>
                <a:cs typeface="Oswald"/>
                <a:sym typeface="Oswald"/>
              </a:rPr>
              <a:t>SOFTWARE UNDERGOES BETA TESTING SHORTLY BEFORE IT’S RELEASED. BETA IS LATIN FOR ‘STILL DOESN’T WORK.’</a:t>
            </a:r>
            <a:endParaRPr sz="1200">
              <a:solidFill>
                <a:srgbClr val="333333"/>
              </a:solidFill>
              <a:latin typeface="Oswald"/>
              <a:ea typeface="Oswald"/>
              <a:cs typeface="Oswald"/>
              <a:sym typeface="Oswald"/>
            </a:endParaRPr>
          </a:p>
        </p:txBody>
      </p:sp>
      <p:sp>
        <p:nvSpPr>
          <p:cNvPr id="550" name="Google Shape;550;p72"/>
          <p:cNvSpPr txBox="1"/>
          <p:nvPr/>
        </p:nvSpPr>
        <p:spPr>
          <a:xfrm>
            <a:off x="6419525" y="529525"/>
            <a:ext cx="2724600" cy="1352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Raleway, </a:t>
            </a:r>
            <a:r>
              <a:rPr lang="en">
                <a:solidFill>
                  <a:schemeClr val="dk1"/>
                </a:solidFill>
                <a:latin typeface="Raleway"/>
                <a:ea typeface="Raleway"/>
                <a:cs typeface="Raleway"/>
                <a:sym typeface="Raleway"/>
              </a:rPr>
              <a:t>16, thin, sentence case, Hex #000000</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Raleway, 12, italics, upper case, Hex #307530</a:t>
            </a:r>
            <a:endParaRPr>
              <a:latin typeface="Raleway"/>
              <a:ea typeface="Raleway"/>
              <a:cs typeface="Raleway"/>
              <a:sym typeface="Raleway"/>
            </a:endParaRPr>
          </a:p>
        </p:txBody>
      </p:sp>
      <p:sp>
        <p:nvSpPr>
          <p:cNvPr id="551" name="Google Shape;551;p72"/>
          <p:cNvSpPr txBox="1"/>
          <p:nvPr/>
        </p:nvSpPr>
        <p:spPr>
          <a:xfrm>
            <a:off x="6419500" y="2013950"/>
            <a:ext cx="2724600" cy="14820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Times New Roman, 20, title case, Hex #00ffff</a:t>
            </a:r>
            <a:endParaRPr i="1" sz="1600">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Times New Roman, 12, italics, sentence case, Hex #000000 </a:t>
            </a:r>
            <a:endParaRPr i="1" sz="1600">
              <a:latin typeface="Times New Roman"/>
              <a:ea typeface="Times New Roman"/>
              <a:cs typeface="Times New Roman"/>
              <a:sym typeface="Times New Roman"/>
            </a:endParaRPr>
          </a:p>
        </p:txBody>
      </p:sp>
      <p:sp>
        <p:nvSpPr>
          <p:cNvPr id="552" name="Google Shape;552;p72"/>
          <p:cNvSpPr txBox="1"/>
          <p:nvPr/>
        </p:nvSpPr>
        <p:spPr>
          <a:xfrm>
            <a:off x="6419500" y="3628275"/>
            <a:ext cx="2724600" cy="14820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swald"/>
                <a:ea typeface="Oswald"/>
                <a:cs typeface="Oswald"/>
                <a:sym typeface="Oswald"/>
              </a:rPr>
              <a:t>Oswald, 20, light, sentence case, Hex #741b47</a:t>
            </a:r>
            <a:endParaRPr sz="1600">
              <a:latin typeface="Oswald"/>
              <a:ea typeface="Oswald"/>
              <a:cs typeface="Oswald"/>
              <a:sym typeface="Oswald"/>
            </a:endParaRPr>
          </a:p>
          <a:p>
            <a:pPr indent="0" lvl="0" marL="0" rtl="0" algn="l">
              <a:spcBef>
                <a:spcPts val="0"/>
              </a:spcBef>
              <a:spcAft>
                <a:spcPts val="0"/>
              </a:spcAft>
              <a:buNone/>
            </a:pPr>
            <a:r>
              <a:t/>
            </a:r>
            <a:endParaRPr sz="1600">
              <a:solidFill>
                <a:schemeClr val="dk1"/>
              </a:solidFill>
              <a:latin typeface="Oswald"/>
              <a:ea typeface="Oswald"/>
              <a:cs typeface="Oswald"/>
              <a:sym typeface="Oswald"/>
            </a:endParaRPr>
          </a:p>
          <a:p>
            <a:pPr indent="0" lvl="0" marL="0" rtl="0" algn="l">
              <a:spcBef>
                <a:spcPts val="0"/>
              </a:spcBef>
              <a:spcAft>
                <a:spcPts val="0"/>
              </a:spcAft>
              <a:buNone/>
            </a:pPr>
            <a:r>
              <a:rPr lang="en" sz="1600">
                <a:solidFill>
                  <a:schemeClr val="dk1"/>
                </a:solidFill>
                <a:latin typeface="Oswald"/>
                <a:ea typeface="Oswald"/>
                <a:cs typeface="Oswald"/>
                <a:sym typeface="Oswald"/>
              </a:rPr>
              <a:t>Oswald, 12, normal, uppercase, hex #000000</a:t>
            </a:r>
            <a:endParaRPr sz="1600">
              <a:solidFill>
                <a:schemeClr val="dk1"/>
              </a:solidFill>
              <a:latin typeface="Oswald"/>
              <a:ea typeface="Oswald"/>
              <a:cs typeface="Oswald"/>
              <a:sym typeface="Oswald"/>
            </a:endParaRPr>
          </a:p>
        </p:txBody>
      </p:sp>
      <p:sp>
        <p:nvSpPr>
          <p:cNvPr id="553" name="Google Shape;55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7" name="Shape 557"/>
        <p:cNvGrpSpPr/>
        <p:nvPr/>
      </p:nvGrpSpPr>
      <p:grpSpPr>
        <a:xfrm>
          <a:off x="0" y="0"/>
          <a:ext cx="0" cy="0"/>
          <a:chOff x="0" y="0"/>
          <a:chExt cx="0" cy="0"/>
        </a:xfrm>
      </p:grpSpPr>
      <p:pic>
        <p:nvPicPr>
          <p:cNvPr id="558" name="Google Shape;558;p73"/>
          <p:cNvPicPr preferRelativeResize="0"/>
          <p:nvPr/>
        </p:nvPicPr>
        <p:blipFill>
          <a:blip r:embed="rId3">
            <a:alphaModFix/>
          </a:blip>
          <a:stretch>
            <a:fillRect/>
          </a:stretch>
        </p:blipFill>
        <p:spPr>
          <a:xfrm>
            <a:off x="1876925" y="48131"/>
            <a:ext cx="3777512" cy="4914902"/>
          </a:xfrm>
          <a:prstGeom prst="rect">
            <a:avLst/>
          </a:prstGeom>
          <a:noFill/>
          <a:ln cap="flat" cmpd="sng" w="9525">
            <a:solidFill>
              <a:srgbClr val="9E9E9E"/>
            </a:solidFill>
            <a:prstDash val="solid"/>
            <a:round/>
            <a:headEnd len="sm" w="sm" type="none"/>
            <a:tailEnd len="sm" w="sm" type="none"/>
          </a:ln>
        </p:spPr>
      </p:pic>
      <p:sp>
        <p:nvSpPr>
          <p:cNvPr id="559" name="Google Shape;559;p73"/>
          <p:cNvSpPr txBox="1"/>
          <p:nvPr/>
        </p:nvSpPr>
        <p:spPr>
          <a:xfrm>
            <a:off x="235275" y="136350"/>
            <a:ext cx="1443900" cy="10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800">
                <a:solidFill>
                  <a:schemeClr val="accent5"/>
                </a:solidFill>
                <a:latin typeface="Alfa Slab One"/>
                <a:ea typeface="Alfa Slab One"/>
                <a:cs typeface="Alfa Slab One"/>
                <a:sym typeface="Alfa Slab One"/>
              </a:rPr>
              <a:t>A</a:t>
            </a:r>
            <a:endParaRPr sz="6800">
              <a:solidFill>
                <a:schemeClr val="accent5"/>
              </a:solidFill>
              <a:latin typeface="Alfa Slab One"/>
              <a:ea typeface="Alfa Slab One"/>
              <a:cs typeface="Alfa Slab One"/>
              <a:sym typeface="Alfa Slab On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 name="Shape 563"/>
        <p:cNvGrpSpPr/>
        <p:nvPr/>
      </p:nvGrpSpPr>
      <p:grpSpPr>
        <a:xfrm>
          <a:off x="0" y="0"/>
          <a:ext cx="0" cy="0"/>
          <a:chOff x="0" y="0"/>
          <a:chExt cx="0" cy="0"/>
        </a:xfrm>
      </p:grpSpPr>
      <p:pic>
        <p:nvPicPr>
          <p:cNvPr id="564" name="Google Shape;564;p74"/>
          <p:cNvPicPr preferRelativeResize="0"/>
          <p:nvPr/>
        </p:nvPicPr>
        <p:blipFill>
          <a:blip r:embed="rId3">
            <a:alphaModFix/>
          </a:blip>
          <a:stretch>
            <a:fillRect/>
          </a:stretch>
        </p:blipFill>
        <p:spPr>
          <a:xfrm>
            <a:off x="2141650" y="124941"/>
            <a:ext cx="3737813" cy="4826044"/>
          </a:xfrm>
          <a:prstGeom prst="rect">
            <a:avLst/>
          </a:prstGeom>
          <a:noFill/>
          <a:ln cap="flat" cmpd="sng" w="9525">
            <a:solidFill>
              <a:srgbClr val="9E9E9E"/>
            </a:solidFill>
            <a:prstDash val="solid"/>
            <a:round/>
            <a:headEnd len="sm" w="sm" type="none"/>
            <a:tailEnd len="sm" w="sm" type="none"/>
          </a:ln>
        </p:spPr>
      </p:pic>
      <p:sp>
        <p:nvSpPr>
          <p:cNvPr id="565" name="Google Shape;565;p74"/>
          <p:cNvSpPr txBox="1"/>
          <p:nvPr/>
        </p:nvSpPr>
        <p:spPr>
          <a:xfrm>
            <a:off x="235275" y="136350"/>
            <a:ext cx="1443900" cy="10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800">
                <a:solidFill>
                  <a:schemeClr val="accent5"/>
                </a:solidFill>
                <a:latin typeface="Alfa Slab One"/>
                <a:ea typeface="Alfa Slab One"/>
                <a:cs typeface="Alfa Slab One"/>
                <a:sym typeface="Alfa Slab One"/>
              </a:rPr>
              <a:t>B</a:t>
            </a:r>
            <a:endParaRPr sz="6800">
              <a:solidFill>
                <a:schemeClr val="accent5"/>
              </a:solidFill>
              <a:latin typeface="Alfa Slab One"/>
              <a:ea typeface="Alfa Slab One"/>
              <a:cs typeface="Alfa Slab One"/>
              <a:sym typeface="Alfa Slab On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9" name="Shape 569"/>
        <p:cNvGrpSpPr/>
        <p:nvPr/>
      </p:nvGrpSpPr>
      <p:grpSpPr>
        <a:xfrm>
          <a:off x="0" y="0"/>
          <a:ext cx="0" cy="0"/>
          <a:chOff x="0" y="0"/>
          <a:chExt cx="0" cy="0"/>
        </a:xfrm>
      </p:grpSpPr>
      <p:pic>
        <p:nvPicPr>
          <p:cNvPr id="570" name="Google Shape;570;p75"/>
          <p:cNvPicPr preferRelativeResize="0"/>
          <p:nvPr/>
        </p:nvPicPr>
        <p:blipFill>
          <a:blip r:embed="rId3">
            <a:alphaModFix/>
          </a:blip>
          <a:stretch>
            <a:fillRect/>
          </a:stretch>
        </p:blipFill>
        <p:spPr>
          <a:xfrm>
            <a:off x="1933075" y="30094"/>
            <a:ext cx="3537779" cy="4914901"/>
          </a:xfrm>
          <a:prstGeom prst="rect">
            <a:avLst/>
          </a:prstGeom>
          <a:noFill/>
          <a:ln>
            <a:noFill/>
          </a:ln>
        </p:spPr>
      </p:pic>
      <p:sp>
        <p:nvSpPr>
          <p:cNvPr id="571" name="Google Shape;571;p75"/>
          <p:cNvSpPr txBox="1"/>
          <p:nvPr/>
        </p:nvSpPr>
        <p:spPr>
          <a:xfrm>
            <a:off x="235275" y="136350"/>
            <a:ext cx="1443900" cy="10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800">
                <a:solidFill>
                  <a:schemeClr val="accent5"/>
                </a:solidFill>
                <a:latin typeface="Alfa Slab One"/>
                <a:ea typeface="Alfa Slab One"/>
                <a:cs typeface="Alfa Slab One"/>
                <a:sym typeface="Alfa Slab One"/>
              </a:rPr>
              <a:t>C</a:t>
            </a:r>
            <a:endParaRPr sz="6800">
              <a:solidFill>
                <a:schemeClr val="accent5"/>
              </a:solidFill>
              <a:latin typeface="Alfa Slab One"/>
              <a:ea typeface="Alfa Slab One"/>
              <a:cs typeface="Alfa Slab One"/>
              <a:sym typeface="Alfa Slab On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5" name="Shape 575"/>
        <p:cNvGrpSpPr/>
        <p:nvPr/>
      </p:nvGrpSpPr>
      <p:grpSpPr>
        <a:xfrm>
          <a:off x="0" y="0"/>
          <a:ext cx="0" cy="0"/>
          <a:chOff x="0" y="0"/>
          <a:chExt cx="0" cy="0"/>
        </a:xfrm>
      </p:grpSpPr>
      <p:pic>
        <p:nvPicPr>
          <p:cNvPr id="576" name="Google Shape;576;p76"/>
          <p:cNvPicPr preferRelativeResize="0"/>
          <p:nvPr/>
        </p:nvPicPr>
        <p:blipFill>
          <a:blip r:embed="rId3">
            <a:alphaModFix/>
          </a:blip>
          <a:stretch>
            <a:fillRect/>
          </a:stretch>
        </p:blipFill>
        <p:spPr>
          <a:xfrm>
            <a:off x="2109525" y="114300"/>
            <a:ext cx="3804858" cy="4914899"/>
          </a:xfrm>
          <a:prstGeom prst="rect">
            <a:avLst/>
          </a:prstGeom>
          <a:noFill/>
          <a:ln cap="flat" cmpd="sng" w="9525">
            <a:solidFill>
              <a:srgbClr val="9E9E9E"/>
            </a:solidFill>
            <a:prstDash val="solid"/>
            <a:round/>
            <a:headEnd len="sm" w="sm" type="none"/>
            <a:tailEnd len="sm" w="sm" type="none"/>
          </a:ln>
        </p:spPr>
      </p:pic>
      <p:sp>
        <p:nvSpPr>
          <p:cNvPr id="577" name="Google Shape;577;p76"/>
          <p:cNvSpPr txBox="1"/>
          <p:nvPr/>
        </p:nvSpPr>
        <p:spPr>
          <a:xfrm>
            <a:off x="235275" y="136350"/>
            <a:ext cx="1443900" cy="10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800">
                <a:solidFill>
                  <a:schemeClr val="accent5"/>
                </a:solidFill>
                <a:latin typeface="Alfa Slab One"/>
                <a:ea typeface="Alfa Slab One"/>
                <a:cs typeface="Alfa Slab One"/>
                <a:sym typeface="Alfa Slab One"/>
              </a:rPr>
              <a:t>D</a:t>
            </a:r>
            <a:endParaRPr sz="6800">
              <a:solidFill>
                <a:schemeClr val="accent5"/>
              </a:solidFill>
              <a:latin typeface="Alfa Slab One"/>
              <a:ea typeface="Alfa Slab One"/>
              <a:cs typeface="Alfa Slab One"/>
              <a:sym typeface="Alfa Slab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2"/>
          <p:cNvSpPr txBox="1"/>
          <p:nvPr/>
        </p:nvSpPr>
        <p:spPr>
          <a:xfrm>
            <a:off x="281325" y="2147250"/>
            <a:ext cx="8254200" cy="8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dk1"/>
                </a:solidFill>
                <a:latin typeface="Oswald"/>
                <a:ea typeface="Oswald"/>
                <a:cs typeface="Oswald"/>
                <a:sym typeface="Oswald"/>
              </a:rPr>
              <a:t>Queuing and Filtering</a:t>
            </a:r>
            <a:endParaRPr sz="3400">
              <a:solidFill>
                <a:schemeClr val="dk1"/>
              </a:solidFill>
              <a:latin typeface="Oswald"/>
              <a:ea typeface="Oswald"/>
              <a:cs typeface="Oswald"/>
              <a:sym typeface="Oswald"/>
            </a:endParaRPr>
          </a:p>
        </p:txBody>
      </p:sp>
      <p:sp>
        <p:nvSpPr>
          <p:cNvPr id="132" name="Google Shape;13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3"/>
          <p:cNvSpPr txBox="1"/>
          <p:nvPr/>
        </p:nvSpPr>
        <p:spPr>
          <a:xfrm>
            <a:off x="4813750" y="245800"/>
            <a:ext cx="4094100" cy="4781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Oswald"/>
                <a:ea typeface="Oswald"/>
                <a:cs typeface="Oswald"/>
                <a:sym typeface="Oswald"/>
              </a:rPr>
              <a:t>Filtering refers to visual patterns that distinguish different types of information. </a:t>
            </a:r>
            <a:endParaRPr sz="2800">
              <a:solidFill>
                <a:schemeClr val="dk1"/>
              </a:solidFill>
              <a:highlight>
                <a:srgbClr val="F3F3F3"/>
              </a:highlight>
              <a:latin typeface="Oswald"/>
              <a:ea typeface="Oswald"/>
              <a:cs typeface="Oswald"/>
              <a:sym typeface="Oswald"/>
            </a:endParaRPr>
          </a:p>
          <a:p>
            <a:pPr indent="0" lvl="0" marL="0" rtl="0" algn="l">
              <a:spcBef>
                <a:spcPts val="0"/>
              </a:spcBef>
              <a:spcAft>
                <a:spcPts val="0"/>
              </a:spcAft>
              <a:buNone/>
            </a:pPr>
            <a:r>
              <a:t/>
            </a:r>
            <a:endParaRPr sz="2300">
              <a:solidFill>
                <a:srgbClr val="3F3F3F"/>
              </a:solidFill>
              <a:highlight>
                <a:srgbClr val="F3F3F3"/>
              </a:highlight>
              <a:latin typeface="Raleway"/>
              <a:ea typeface="Raleway"/>
              <a:cs typeface="Raleway"/>
              <a:sym typeface="Raleway"/>
            </a:endParaRPr>
          </a:p>
          <a:p>
            <a:pPr indent="-374650" lvl="0" marL="457200" rtl="0" algn="l">
              <a:spcBef>
                <a:spcPts val="0"/>
              </a:spcBef>
              <a:spcAft>
                <a:spcPts val="0"/>
              </a:spcAft>
              <a:buClr>
                <a:srgbClr val="3F3F3F"/>
              </a:buClr>
              <a:buSzPts val="2300"/>
              <a:buFont typeface="Raleway"/>
              <a:buChar char="●"/>
            </a:pPr>
            <a:r>
              <a:rPr lang="en" sz="2300">
                <a:solidFill>
                  <a:srgbClr val="3F3F3F"/>
                </a:solidFill>
                <a:highlight>
                  <a:srgbClr val="F3F3F3"/>
                </a:highlight>
                <a:latin typeface="Raleway"/>
                <a:ea typeface="Raleway"/>
                <a:cs typeface="Raleway"/>
                <a:sym typeface="Raleway"/>
              </a:rPr>
              <a:t>We create patterns using differences in color, size, fonts, icons, and page layout </a:t>
            </a:r>
            <a:endParaRPr sz="2300">
              <a:solidFill>
                <a:srgbClr val="3F3F3F"/>
              </a:solidFill>
              <a:highlight>
                <a:srgbClr val="F3F3F3"/>
              </a:highlight>
              <a:latin typeface="Raleway"/>
              <a:ea typeface="Raleway"/>
              <a:cs typeface="Raleway"/>
              <a:sym typeface="Raleway"/>
            </a:endParaRPr>
          </a:p>
          <a:p>
            <a:pPr indent="-374650" lvl="0" marL="457200" rtl="0" algn="l">
              <a:spcBef>
                <a:spcPts val="1000"/>
              </a:spcBef>
              <a:spcAft>
                <a:spcPts val="1000"/>
              </a:spcAft>
              <a:buClr>
                <a:srgbClr val="3F3F3F"/>
              </a:buClr>
              <a:buSzPts val="2300"/>
              <a:buFont typeface="Raleway"/>
              <a:buChar char="●"/>
            </a:pPr>
            <a:r>
              <a:rPr lang="en" sz="2300">
                <a:solidFill>
                  <a:srgbClr val="3F3F3F"/>
                </a:solidFill>
                <a:highlight>
                  <a:srgbClr val="F3F3F3"/>
                </a:highlight>
                <a:latin typeface="Raleway"/>
                <a:ea typeface="Raleway"/>
                <a:cs typeface="Raleway"/>
                <a:sym typeface="Raleway"/>
              </a:rPr>
              <a:t>Repetition</a:t>
            </a:r>
            <a:r>
              <a:rPr lang="en" sz="2300">
                <a:solidFill>
                  <a:srgbClr val="3F3F3F"/>
                </a:solidFill>
                <a:highlight>
                  <a:srgbClr val="F3F3F3"/>
                </a:highlight>
                <a:latin typeface="Raleway"/>
                <a:ea typeface="Raleway"/>
                <a:cs typeface="Raleway"/>
                <a:sym typeface="Raleway"/>
              </a:rPr>
              <a:t> is crucial </a:t>
            </a:r>
            <a:endParaRPr sz="2300">
              <a:solidFill>
                <a:srgbClr val="3F3F3F"/>
              </a:solidFill>
              <a:highlight>
                <a:srgbClr val="F3F3F3"/>
              </a:highlight>
              <a:latin typeface="Raleway"/>
              <a:ea typeface="Raleway"/>
              <a:cs typeface="Raleway"/>
              <a:sym typeface="Raleway"/>
            </a:endParaRPr>
          </a:p>
        </p:txBody>
      </p:sp>
      <p:sp>
        <p:nvSpPr>
          <p:cNvPr id="138" name="Google Shape;138;p33"/>
          <p:cNvSpPr txBox="1"/>
          <p:nvPr/>
        </p:nvSpPr>
        <p:spPr>
          <a:xfrm>
            <a:off x="179700" y="245800"/>
            <a:ext cx="4094100" cy="48111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highlight>
                  <a:srgbClr val="CFE2F3"/>
                </a:highlight>
                <a:latin typeface="Oswald"/>
                <a:ea typeface="Oswald"/>
                <a:cs typeface="Oswald"/>
                <a:sym typeface="Oswald"/>
              </a:rPr>
              <a:t>Queuing is the visual distinction we make to indicate levels of importance in a document </a:t>
            </a:r>
            <a:endParaRPr sz="2800">
              <a:solidFill>
                <a:schemeClr val="dk1"/>
              </a:solidFill>
              <a:highlight>
                <a:srgbClr val="CFE2F3"/>
              </a:highlight>
              <a:latin typeface="Oswald"/>
              <a:ea typeface="Oswald"/>
              <a:cs typeface="Oswald"/>
              <a:sym typeface="Oswald"/>
            </a:endParaRPr>
          </a:p>
          <a:p>
            <a:pPr indent="0" lvl="0" marL="0" rtl="0" algn="l">
              <a:spcBef>
                <a:spcPts val="0"/>
              </a:spcBef>
              <a:spcAft>
                <a:spcPts val="0"/>
              </a:spcAft>
              <a:buNone/>
            </a:pPr>
            <a:r>
              <a:t/>
            </a:r>
            <a:endParaRPr sz="2600">
              <a:solidFill>
                <a:schemeClr val="dk1"/>
              </a:solidFill>
              <a:highlight>
                <a:srgbClr val="CFE2F3"/>
              </a:highlight>
              <a:latin typeface="Oswald"/>
              <a:ea typeface="Oswald"/>
              <a:cs typeface="Oswald"/>
              <a:sym typeface="Oswald"/>
            </a:endParaRPr>
          </a:p>
          <a:p>
            <a:pPr indent="-374650" lvl="0" marL="457200" rtl="0" algn="l">
              <a:spcBef>
                <a:spcPts val="0"/>
              </a:spcBef>
              <a:spcAft>
                <a:spcPts val="0"/>
              </a:spcAft>
              <a:buClr>
                <a:srgbClr val="222222"/>
              </a:buClr>
              <a:buSzPts val="2300"/>
              <a:buFont typeface="Raleway"/>
              <a:buChar char="●"/>
            </a:pPr>
            <a:r>
              <a:rPr lang="en" sz="2300">
                <a:solidFill>
                  <a:srgbClr val="3F3F3F"/>
                </a:solidFill>
                <a:highlight>
                  <a:srgbClr val="CFE2F3"/>
                </a:highlight>
                <a:latin typeface="Raleway"/>
                <a:ea typeface="Raleway"/>
                <a:cs typeface="Raleway"/>
                <a:sym typeface="Raleway"/>
              </a:rPr>
              <a:t>Larger more emphatic elements are more important (size, weight, color) </a:t>
            </a:r>
            <a:endParaRPr sz="2300">
              <a:solidFill>
                <a:srgbClr val="3F3F3F"/>
              </a:solidFill>
              <a:highlight>
                <a:srgbClr val="CFE2F3"/>
              </a:highlight>
              <a:latin typeface="Raleway"/>
              <a:ea typeface="Raleway"/>
              <a:cs typeface="Raleway"/>
              <a:sym typeface="Raleway"/>
            </a:endParaRPr>
          </a:p>
          <a:p>
            <a:pPr indent="-374650" lvl="0" marL="457200" rtl="0" algn="l">
              <a:spcBef>
                <a:spcPts val="1000"/>
              </a:spcBef>
              <a:spcAft>
                <a:spcPts val="1000"/>
              </a:spcAft>
              <a:buClr>
                <a:srgbClr val="3F3F3F"/>
              </a:buClr>
              <a:buSzPts val="2300"/>
              <a:buFont typeface="Raleway"/>
              <a:buChar char="●"/>
            </a:pPr>
            <a:r>
              <a:rPr lang="en" sz="2300">
                <a:solidFill>
                  <a:srgbClr val="3F3F3F"/>
                </a:solidFill>
                <a:highlight>
                  <a:srgbClr val="CFE2F3"/>
                </a:highlight>
                <a:latin typeface="Raleway"/>
                <a:ea typeface="Raleway"/>
                <a:cs typeface="Raleway"/>
                <a:sym typeface="Raleway"/>
              </a:rPr>
              <a:t>Left aligned text is more important than indented text </a:t>
            </a:r>
            <a:endParaRPr sz="2300">
              <a:solidFill>
                <a:srgbClr val="3F3F3F"/>
              </a:solidFill>
              <a:highlight>
                <a:srgbClr val="CFE2F3"/>
              </a:highlight>
              <a:latin typeface="Raleway"/>
              <a:ea typeface="Raleway"/>
              <a:cs typeface="Raleway"/>
              <a:sym typeface="Raleway"/>
            </a:endParaRPr>
          </a:p>
        </p:txBody>
      </p:sp>
      <p:sp>
        <p:nvSpPr>
          <p:cNvPr id="139" name="Google Shape;13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4"/>
          <p:cNvSpPr txBox="1"/>
          <p:nvPr/>
        </p:nvSpPr>
        <p:spPr>
          <a:xfrm>
            <a:off x="113475" y="104000"/>
            <a:ext cx="82542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4"/>
          <p:cNvSpPr txBox="1"/>
          <p:nvPr/>
        </p:nvSpPr>
        <p:spPr>
          <a:xfrm>
            <a:off x="151300" y="104000"/>
            <a:ext cx="8992800" cy="4539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highlight>
                  <a:srgbClr val="CFE2F3"/>
                </a:highlight>
                <a:latin typeface="Oswald"/>
                <a:ea typeface="Oswald"/>
                <a:cs typeface="Oswald"/>
                <a:sym typeface="Oswald"/>
              </a:rPr>
              <a:t>Example Queuing: How does the design show the levels of importance of the information? </a:t>
            </a:r>
            <a:endParaRPr sz="2000">
              <a:solidFill>
                <a:schemeClr val="dk1"/>
              </a:solidFill>
              <a:highlight>
                <a:srgbClr val="CFE2F3"/>
              </a:highlight>
              <a:latin typeface="Oswald"/>
              <a:ea typeface="Oswald"/>
              <a:cs typeface="Oswald"/>
              <a:sym typeface="Oswald"/>
            </a:endParaRPr>
          </a:p>
          <a:p>
            <a:pPr indent="0" lvl="0" marL="0" rtl="0" algn="l">
              <a:spcBef>
                <a:spcPts val="0"/>
              </a:spcBef>
              <a:spcAft>
                <a:spcPts val="0"/>
              </a:spcAft>
              <a:buNone/>
            </a:pPr>
            <a:r>
              <a:t/>
            </a:r>
            <a:endParaRPr sz="2000">
              <a:solidFill>
                <a:schemeClr val="dk1"/>
              </a:solidFill>
              <a:highlight>
                <a:srgbClr val="CFE2F3"/>
              </a:highlight>
              <a:latin typeface="Oswald"/>
              <a:ea typeface="Oswald"/>
              <a:cs typeface="Oswald"/>
              <a:sym typeface="Oswald"/>
            </a:endParaRPr>
          </a:p>
          <a:p>
            <a:pPr indent="0" lvl="0" marL="0" rtl="0" algn="l">
              <a:spcBef>
                <a:spcPts val="0"/>
              </a:spcBef>
              <a:spcAft>
                <a:spcPts val="0"/>
              </a:spcAft>
              <a:buNone/>
            </a:pPr>
            <a:r>
              <a:t/>
            </a:r>
            <a:endParaRPr sz="1700">
              <a:solidFill>
                <a:srgbClr val="222222"/>
              </a:solidFill>
              <a:highlight>
                <a:srgbClr val="CFE2F3"/>
              </a:highlight>
              <a:latin typeface="Raleway"/>
              <a:ea typeface="Raleway"/>
              <a:cs typeface="Raleway"/>
              <a:sym typeface="Raleway"/>
            </a:endParaRPr>
          </a:p>
        </p:txBody>
      </p:sp>
      <p:sp>
        <p:nvSpPr>
          <p:cNvPr id="146" name="Google Shape;146;p34"/>
          <p:cNvSpPr txBox="1"/>
          <p:nvPr/>
        </p:nvSpPr>
        <p:spPr>
          <a:xfrm>
            <a:off x="151300" y="2527225"/>
            <a:ext cx="2246100" cy="2136000"/>
          </a:xfrm>
          <a:prstGeom prst="rect">
            <a:avLst/>
          </a:prstGeom>
          <a:solidFill>
            <a:srgbClr val="0097A7">
              <a:alpha val="40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Company name is </a:t>
            </a:r>
            <a:r>
              <a:rPr b="1" lang="en">
                <a:latin typeface="Raleway"/>
                <a:ea typeface="Raleway"/>
                <a:cs typeface="Raleway"/>
                <a:sym typeface="Raleway"/>
              </a:rPr>
              <a:t>queued</a:t>
            </a:r>
            <a:r>
              <a:rPr b="1" lang="en">
                <a:latin typeface="Raleway"/>
                <a:ea typeface="Raleway"/>
                <a:cs typeface="Raleway"/>
                <a:sym typeface="Raleway"/>
              </a:rPr>
              <a:t> as 3rd level of importance </a:t>
            </a:r>
            <a:endParaRPr b="1">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All caps</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Bold, black font </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Roboto typeface</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10 pt font </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Top of this section</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Left aligned </a:t>
            </a:r>
            <a:endParaRPr>
              <a:latin typeface="Raleway"/>
              <a:ea typeface="Raleway"/>
              <a:cs typeface="Raleway"/>
              <a:sym typeface="Raleway"/>
            </a:endParaRPr>
          </a:p>
        </p:txBody>
      </p:sp>
      <p:sp>
        <p:nvSpPr>
          <p:cNvPr id="147" name="Google Shape;147;p34"/>
          <p:cNvSpPr txBox="1"/>
          <p:nvPr/>
        </p:nvSpPr>
        <p:spPr>
          <a:xfrm>
            <a:off x="6861750" y="905800"/>
            <a:ext cx="2159400" cy="2073000"/>
          </a:xfrm>
          <a:prstGeom prst="rect">
            <a:avLst/>
          </a:prstGeom>
          <a:solidFill>
            <a:srgbClr val="307530">
              <a:alpha val="393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Professional experience is “2nd” level of important</a:t>
            </a:r>
            <a:endParaRPr b="1">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All caps</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12 pt font</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Bold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Color (blue)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Above a “rule”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Near the top, left aligned</a:t>
            </a:r>
            <a:endParaRPr sz="1200">
              <a:latin typeface="Raleway"/>
              <a:ea typeface="Raleway"/>
              <a:cs typeface="Raleway"/>
              <a:sym typeface="Raleway"/>
            </a:endParaRPr>
          </a:p>
        </p:txBody>
      </p:sp>
      <p:sp>
        <p:nvSpPr>
          <p:cNvPr id="148" name="Google Shape;148;p34"/>
          <p:cNvSpPr/>
          <p:nvPr/>
        </p:nvSpPr>
        <p:spPr>
          <a:xfrm>
            <a:off x="5285325" y="1191325"/>
            <a:ext cx="349800" cy="141900"/>
          </a:xfrm>
          <a:prstGeom prst="lef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9999"/>
              </a:solidFill>
            </a:endParaRPr>
          </a:p>
        </p:txBody>
      </p:sp>
      <p:sp>
        <p:nvSpPr>
          <p:cNvPr id="149" name="Google Shape;14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34"/>
          <p:cNvPicPr preferRelativeResize="0"/>
          <p:nvPr/>
        </p:nvPicPr>
        <p:blipFill>
          <a:blip r:embed="rId3">
            <a:alphaModFix/>
          </a:blip>
          <a:stretch>
            <a:fillRect/>
          </a:stretch>
        </p:blipFill>
        <p:spPr>
          <a:xfrm>
            <a:off x="2700050" y="1029250"/>
            <a:ext cx="3987726" cy="3763975"/>
          </a:xfrm>
          <a:prstGeom prst="rect">
            <a:avLst/>
          </a:prstGeom>
          <a:noFill/>
          <a:ln>
            <a:noFill/>
          </a:ln>
        </p:spPr>
      </p:pic>
      <p:sp>
        <p:nvSpPr>
          <p:cNvPr id="151" name="Google Shape;151;p34"/>
          <p:cNvSpPr txBox="1"/>
          <p:nvPr/>
        </p:nvSpPr>
        <p:spPr>
          <a:xfrm>
            <a:off x="151300" y="620575"/>
            <a:ext cx="2246100" cy="1721400"/>
          </a:xfrm>
          <a:prstGeom prst="rect">
            <a:avLst/>
          </a:prstGeom>
          <a:solidFill>
            <a:srgbClr val="DA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H</a:t>
            </a:r>
            <a:r>
              <a:rPr b="1" lang="en">
                <a:solidFill>
                  <a:schemeClr val="dk1"/>
                </a:solidFill>
                <a:latin typeface="Raleway"/>
                <a:ea typeface="Raleway"/>
                <a:cs typeface="Raleway"/>
                <a:sym typeface="Raleway"/>
              </a:rPr>
              <a:t>eading is “queued” as most important</a:t>
            </a:r>
            <a:r>
              <a:rPr lang="en">
                <a:solidFill>
                  <a:schemeClr val="dk1"/>
                </a:solidFill>
                <a:latin typeface="Raleway"/>
                <a:ea typeface="Raleway"/>
                <a:cs typeface="Raleway"/>
                <a:sym typeface="Raleway"/>
              </a:rPr>
              <a:t>: </a:t>
            </a:r>
            <a:endParaRPr>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S</a:t>
            </a:r>
            <a:r>
              <a:rPr lang="en" sz="1200">
                <a:solidFill>
                  <a:schemeClr val="dk1"/>
                </a:solidFill>
                <a:latin typeface="Raleway"/>
                <a:ea typeface="Raleway"/>
                <a:cs typeface="Raleway"/>
                <a:sym typeface="Raleway"/>
              </a:rPr>
              <a:t>ize (27) and weight (bold) font (century gothic) </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Strong color contrast </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Location: top/left corner </a:t>
            </a:r>
            <a:endParaRPr sz="1200">
              <a:solidFill>
                <a:schemeClr val="dk1"/>
              </a:solidFill>
              <a:latin typeface="Raleway"/>
              <a:ea typeface="Raleway"/>
              <a:cs typeface="Raleway"/>
              <a:sym typeface="Raleway"/>
            </a:endParaRPr>
          </a:p>
        </p:txBody>
      </p:sp>
      <p:sp>
        <p:nvSpPr>
          <p:cNvPr id="152" name="Google Shape;152;p34"/>
          <p:cNvSpPr/>
          <p:nvPr/>
        </p:nvSpPr>
        <p:spPr>
          <a:xfrm>
            <a:off x="4519013" y="1871350"/>
            <a:ext cx="349800" cy="141900"/>
          </a:xfrm>
          <a:prstGeom prst="leftArrow">
            <a:avLst>
              <a:gd fmla="val 50000" name="adj1"/>
              <a:gd fmla="val 50000" name="adj2"/>
            </a:avLst>
          </a:prstGeom>
          <a:solidFill>
            <a:srgbClr val="307530">
              <a:alpha val="39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9999"/>
              </a:solidFill>
            </a:endParaRPr>
          </a:p>
        </p:txBody>
      </p:sp>
      <p:sp>
        <p:nvSpPr>
          <p:cNvPr id="153" name="Google Shape;153;p34"/>
          <p:cNvSpPr/>
          <p:nvPr/>
        </p:nvSpPr>
        <p:spPr>
          <a:xfrm rot="-2700000">
            <a:off x="2590885" y="2240049"/>
            <a:ext cx="302500" cy="141704"/>
          </a:xfrm>
          <a:prstGeom prst="rightArrow">
            <a:avLst>
              <a:gd fmla="val 50000" name="adj1"/>
              <a:gd fmla="val 50000" name="adj2"/>
            </a:avLst>
          </a:prstGeom>
          <a:solidFill>
            <a:srgbClr val="0097A7">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34"/>
          <p:cNvSpPr/>
          <p:nvPr/>
        </p:nvSpPr>
        <p:spPr>
          <a:xfrm>
            <a:off x="2590775" y="1284925"/>
            <a:ext cx="302700" cy="141900"/>
          </a:xfrm>
          <a:prstGeom prst="rightArrow">
            <a:avLst>
              <a:gd fmla="val 50000" name="adj1"/>
              <a:gd fmla="val 50000" name="adj2"/>
            </a:avLst>
          </a:prstGeom>
          <a:solidFill>
            <a:srgbClr val="DAF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34"/>
          <p:cNvSpPr/>
          <p:nvPr/>
        </p:nvSpPr>
        <p:spPr>
          <a:xfrm>
            <a:off x="4314250" y="2200075"/>
            <a:ext cx="349800" cy="141900"/>
          </a:xfrm>
          <a:prstGeom prst="lef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9999"/>
              </a:solidFill>
            </a:endParaRPr>
          </a:p>
        </p:txBody>
      </p:sp>
      <p:sp>
        <p:nvSpPr>
          <p:cNvPr id="156" name="Google Shape;156;p34"/>
          <p:cNvSpPr txBox="1"/>
          <p:nvPr/>
        </p:nvSpPr>
        <p:spPr>
          <a:xfrm>
            <a:off x="6861750" y="3223650"/>
            <a:ext cx="2159400" cy="1650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Position title is 4th level</a:t>
            </a:r>
            <a:endParaRPr b="1">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Title case</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10 pt, “regular” weight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Color (Dark gray)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Near the top, left aligned</a:t>
            </a:r>
            <a:endParaRPr sz="1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5"/>
          <p:cNvSpPr txBox="1"/>
          <p:nvPr/>
        </p:nvSpPr>
        <p:spPr>
          <a:xfrm>
            <a:off x="151300" y="2341975"/>
            <a:ext cx="2246100" cy="2346900"/>
          </a:xfrm>
          <a:prstGeom prst="rect">
            <a:avLst/>
          </a:prstGeom>
          <a:solidFill>
            <a:srgbClr val="0097A7">
              <a:alpha val="40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These are titles within the section; the design is repeated </a:t>
            </a:r>
            <a:r>
              <a:rPr b="1" lang="en">
                <a:latin typeface="Raleway"/>
                <a:ea typeface="Raleway"/>
                <a:cs typeface="Raleway"/>
                <a:sym typeface="Raleway"/>
              </a:rPr>
              <a:t>through</a:t>
            </a:r>
            <a:r>
              <a:rPr b="1" lang="en">
                <a:latin typeface="Raleway"/>
                <a:ea typeface="Raleway"/>
                <a:cs typeface="Raleway"/>
                <a:sym typeface="Raleway"/>
              </a:rPr>
              <a:t> the resume </a:t>
            </a:r>
            <a:endParaRPr b="1">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All caps</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Bold, color (dark gray)</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Roboto, 10 pt font </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Top of this section</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Left aligned </a:t>
            </a:r>
            <a:endParaRPr>
              <a:latin typeface="Raleway"/>
              <a:ea typeface="Raleway"/>
              <a:cs typeface="Raleway"/>
              <a:sym typeface="Raleway"/>
            </a:endParaRPr>
          </a:p>
        </p:txBody>
      </p:sp>
      <p:sp>
        <p:nvSpPr>
          <p:cNvPr id="162" name="Google Shape;162;p35"/>
          <p:cNvSpPr txBox="1"/>
          <p:nvPr/>
        </p:nvSpPr>
        <p:spPr>
          <a:xfrm>
            <a:off x="6861750" y="792188"/>
            <a:ext cx="2159400" cy="2226000"/>
          </a:xfrm>
          <a:prstGeom prst="rect">
            <a:avLst/>
          </a:prstGeom>
          <a:solidFill>
            <a:srgbClr val="307530">
              <a:alpha val="393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This is a section heading; the design is repeated throughout the resume </a:t>
            </a:r>
            <a:endParaRPr b="1">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All caps</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12 pt, century gothic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Bold, Color (blue)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Above a “rule”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Near the top, left aligned</a:t>
            </a:r>
            <a:endParaRPr sz="1200">
              <a:latin typeface="Raleway"/>
              <a:ea typeface="Raleway"/>
              <a:cs typeface="Raleway"/>
              <a:sym typeface="Raleway"/>
            </a:endParaRPr>
          </a:p>
        </p:txBody>
      </p:sp>
      <p:sp>
        <p:nvSpPr>
          <p:cNvPr id="163" name="Google Shape;163;p35"/>
          <p:cNvSpPr/>
          <p:nvPr/>
        </p:nvSpPr>
        <p:spPr>
          <a:xfrm>
            <a:off x="5285325" y="1191325"/>
            <a:ext cx="349800" cy="141900"/>
          </a:xfrm>
          <a:prstGeom prst="lef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9999"/>
              </a:solidFill>
            </a:endParaRPr>
          </a:p>
        </p:txBody>
      </p:sp>
      <p:sp>
        <p:nvSpPr>
          <p:cNvPr id="164" name="Google Shape;16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35"/>
          <p:cNvPicPr preferRelativeResize="0"/>
          <p:nvPr/>
        </p:nvPicPr>
        <p:blipFill>
          <a:blip r:embed="rId3">
            <a:alphaModFix/>
          </a:blip>
          <a:stretch>
            <a:fillRect/>
          </a:stretch>
        </p:blipFill>
        <p:spPr>
          <a:xfrm>
            <a:off x="2700050" y="1029250"/>
            <a:ext cx="3987726" cy="3763975"/>
          </a:xfrm>
          <a:prstGeom prst="rect">
            <a:avLst/>
          </a:prstGeom>
          <a:noFill/>
          <a:ln>
            <a:noFill/>
          </a:ln>
        </p:spPr>
      </p:pic>
      <p:sp>
        <p:nvSpPr>
          <p:cNvPr id="166" name="Google Shape;166;p35"/>
          <p:cNvSpPr/>
          <p:nvPr/>
        </p:nvSpPr>
        <p:spPr>
          <a:xfrm>
            <a:off x="4519013" y="1871350"/>
            <a:ext cx="349800" cy="141900"/>
          </a:xfrm>
          <a:prstGeom prst="leftArrow">
            <a:avLst>
              <a:gd fmla="val 50000" name="adj1"/>
              <a:gd fmla="val 50000" name="adj2"/>
            </a:avLst>
          </a:prstGeom>
          <a:solidFill>
            <a:srgbClr val="307530">
              <a:alpha val="39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9999"/>
              </a:solidFill>
            </a:endParaRPr>
          </a:p>
        </p:txBody>
      </p:sp>
      <p:sp>
        <p:nvSpPr>
          <p:cNvPr id="167" name="Google Shape;167;p35"/>
          <p:cNvSpPr/>
          <p:nvPr/>
        </p:nvSpPr>
        <p:spPr>
          <a:xfrm rot="-2700000">
            <a:off x="2590885" y="2240049"/>
            <a:ext cx="302500" cy="141704"/>
          </a:xfrm>
          <a:prstGeom prst="rightArrow">
            <a:avLst>
              <a:gd fmla="val 50000" name="adj1"/>
              <a:gd fmla="val 50000" name="adj2"/>
            </a:avLst>
          </a:prstGeom>
          <a:solidFill>
            <a:srgbClr val="0097A7">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35"/>
          <p:cNvSpPr/>
          <p:nvPr/>
        </p:nvSpPr>
        <p:spPr>
          <a:xfrm>
            <a:off x="2590775" y="1284925"/>
            <a:ext cx="302700" cy="141900"/>
          </a:xfrm>
          <a:prstGeom prst="rightArrow">
            <a:avLst>
              <a:gd fmla="val 50000" name="adj1"/>
              <a:gd fmla="val 50000" name="adj2"/>
            </a:avLst>
          </a:prstGeom>
          <a:solidFill>
            <a:srgbClr val="DAF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35"/>
          <p:cNvSpPr/>
          <p:nvPr/>
        </p:nvSpPr>
        <p:spPr>
          <a:xfrm>
            <a:off x="4314250" y="2200075"/>
            <a:ext cx="349800" cy="141900"/>
          </a:xfrm>
          <a:prstGeom prst="lef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9999"/>
              </a:solidFill>
            </a:endParaRPr>
          </a:p>
        </p:txBody>
      </p:sp>
      <p:sp>
        <p:nvSpPr>
          <p:cNvPr id="170" name="Google Shape;170;p35"/>
          <p:cNvSpPr txBox="1"/>
          <p:nvPr/>
        </p:nvSpPr>
        <p:spPr>
          <a:xfrm>
            <a:off x="6861750" y="3135825"/>
            <a:ext cx="2159400" cy="1879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This is a sub-title within the section; the design is repeated </a:t>
            </a:r>
            <a:endParaRPr b="1">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Title case</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10 pt, “regular” weight, Roboto</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Color (Dark gray)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Near the top, left aligned</a:t>
            </a:r>
            <a:endParaRPr sz="1200">
              <a:latin typeface="Raleway"/>
              <a:ea typeface="Raleway"/>
              <a:cs typeface="Raleway"/>
              <a:sym typeface="Raleway"/>
            </a:endParaRPr>
          </a:p>
        </p:txBody>
      </p:sp>
      <p:sp>
        <p:nvSpPr>
          <p:cNvPr id="171" name="Google Shape;171;p35"/>
          <p:cNvSpPr txBox="1"/>
          <p:nvPr/>
        </p:nvSpPr>
        <p:spPr>
          <a:xfrm>
            <a:off x="151300" y="746550"/>
            <a:ext cx="2246100" cy="1497000"/>
          </a:xfrm>
          <a:prstGeom prst="rect">
            <a:avLst/>
          </a:prstGeom>
          <a:solidFill>
            <a:srgbClr val="DA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Design “filters” heading: </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Only instance of this design on the resume. </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It’s position at the top tell us it’s a title, as does its other design features.  </a:t>
            </a:r>
            <a:endParaRPr b="1" sz="1600">
              <a:solidFill>
                <a:schemeClr val="dk1"/>
              </a:solidFill>
              <a:latin typeface="Raleway"/>
              <a:ea typeface="Raleway"/>
              <a:cs typeface="Raleway"/>
              <a:sym typeface="Raleway"/>
            </a:endParaRPr>
          </a:p>
        </p:txBody>
      </p:sp>
      <p:sp>
        <p:nvSpPr>
          <p:cNvPr id="172" name="Google Shape;172;p35"/>
          <p:cNvSpPr txBox="1"/>
          <p:nvPr/>
        </p:nvSpPr>
        <p:spPr>
          <a:xfrm>
            <a:off x="198950" y="180225"/>
            <a:ext cx="8734800" cy="4065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Oswald"/>
                <a:ea typeface="Oswald"/>
                <a:cs typeface="Oswald"/>
                <a:sym typeface="Oswald"/>
              </a:rPr>
              <a:t>Example Filtering: How do repeated visual patterns distinguish types of information  </a:t>
            </a:r>
            <a:endParaRPr sz="1700">
              <a:solidFill>
                <a:srgbClr val="222222"/>
              </a:solidFill>
              <a:highlight>
                <a:schemeClr val="lt2"/>
              </a:highlight>
              <a:latin typeface="Raleway"/>
              <a:ea typeface="Raleway"/>
              <a:cs typeface="Raleway"/>
              <a:sym typeface="Raleway"/>
            </a:endParaRPr>
          </a:p>
        </p:txBody>
      </p:sp>
      <p:sp>
        <p:nvSpPr>
          <p:cNvPr id="173" name="Google Shape;173;p35"/>
          <p:cNvSpPr/>
          <p:nvPr/>
        </p:nvSpPr>
        <p:spPr>
          <a:xfrm rot="2538485">
            <a:off x="2590806" y="3544010"/>
            <a:ext cx="302622" cy="141645"/>
          </a:xfrm>
          <a:prstGeom prst="rightArrow">
            <a:avLst>
              <a:gd fmla="val 50000" name="adj1"/>
              <a:gd fmla="val 50000" name="adj2"/>
            </a:avLst>
          </a:prstGeom>
          <a:solidFill>
            <a:srgbClr val="0097A7">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35"/>
          <p:cNvSpPr/>
          <p:nvPr/>
        </p:nvSpPr>
        <p:spPr>
          <a:xfrm>
            <a:off x="3764000" y="3769025"/>
            <a:ext cx="349800" cy="141900"/>
          </a:xfrm>
          <a:prstGeom prst="lef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99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6"/>
          <p:cNvSpPr txBox="1"/>
          <p:nvPr/>
        </p:nvSpPr>
        <p:spPr>
          <a:xfrm>
            <a:off x="899550" y="1865194"/>
            <a:ext cx="7344900" cy="17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swald"/>
                <a:ea typeface="Oswald"/>
                <a:cs typeface="Oswald"/>
                <a:sym typeface="Oswald"/>
              </a:rPr>
              <a:t>4 basic design principles to improve</a:t>
            </a:r>
            <a:endParaRPr sz="3000">
              <a:latin typeface="Oswald"/>
              <a:ea typeface="Oswald"/>
              <a:cs typeface="Oswald"/>
              <a:sym typeface="Oswald"/>
            </a:endParaRPr>
          </a:p>
          <a:p>
            <a:pPr indent="0" lvl="0" marL="0" rtl="0" algn="ctr">
              <a:spcBef>
                <a:spcPts val="0"/>
              </a:spcBef>
              <a:spcAft>
                <a:spcPts val="0"/>
              </a:spcAft>
              <a:buNone/>
            </a:pPr>
            <a:r>
              <a:rPr lang="en" sz="3000">
                <a:latin typeface="Oswald"/>
                <a:ea typeface="Oswald"/>
                <a:cs typeface="Oswald"/>
                <a:sym typeface="Oswald"/>
              </a:rPr>
              <a:t> </a:t>
            </a:r>
            <a:r>
              <a:rPr lang="en" sz="3000">
                <a:latin typeface="Oswald"/>
                <a:ea typeface="Oswald"/>
                <a:cs typeface="Oswald"/>
                <a:sym typeface="Oswald"/>
              </a:rPr>
              <a:t>the document design of your resume. </a:t>
            </a:r>
            <a:endParaRPr sz="3000">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